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sldIdLst>
    <p:sldId id="256" r:id="rId2"/>
    <p:sldId id="259" r:id="rId3"/>
    <p:sldId id="279" r:id="rId4"/>
    <p:sldId id="280" r:id="rId5"/>
    <p:sldId id="281" r:id="rId6"/>
    <p:sldId id="282" r:id="rId7"/>
    <p:sldId id="283" r:id="rId8"/>
    <p:sldId id="284" r:id="rId9"/>
    <p:sldId id="295" r:id="rId10"/>
    <p:sldId id="285" r:id="rId11"/>
    <p:sldId id="286" r:id="rId12"/>
    <p:sldId id="287" r:id="rId13"/>
    <p:sldId id="288" r:id="rId14"/>
    <p:sldId id="289" r:id="rId15"/>
    <p:sldId id="290" r:id="rId16"/>
    <p:sldId id="291" r:id="rId17"/>
    <p:sldId id="292" r:id="rId18"/>
    <p:sldId id="293" r:id="rId19"/>
    <p:sldId id="294" r:id="rId20"/>
    <p:sldId id="296" r:id="rId21"/>
    <p:sldId id="297" r:id="rId22"/>
    <p:sldId id="29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02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06" autoAdjust="0"/>
    <p:restoredTop sz="94660"/>
  </p:normalViewPr>
  <p:slideViewPr>
    <p:cSldViewPr snapToGrid="0">
      <p:cViewPr varScale="1">
        <p:scale>
          <a:sx n="115" d="100"/>
          <a:sy n="115" d="100"/>
        </p:scale>
        <p:origin x="16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11/12/2019</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6446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11/12/2019</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92973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11/12/2019</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85654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11/12/2019</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92746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11/12/2019</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89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11/12/2019</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00710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11/12/2019</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94037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11/12/2019</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05645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11/12/2019</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51077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11/12/2019</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100806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11/12/2019</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27698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11/12/2019</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7548245"/>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62" r:id="rId5"/>
    <p:sldLayoutId id="2147483756" r:id="rId6"/>
    <p:sldLayoutId id="2147483757" r:id="rId7"/>
    <p:sldLayoutId id="2147483758" r:id="rId8"/>
    <p:sldLayoutId id="2147483761" r:id="rId9"/>
    <p:sldLayoutId id="2147483759" r:id="rId10"/>
    <p:sldLayoutId id="2147483760" r:id="rId11"/>
  </p:sldLayoutIdLst>
  <p:hf sldNum="0" hdr="0" ftr="0" dt="0"/>
  <p:txStyles>
    <p:titleStyle>
      <a:lvl1pPr algn="l" defTabSz="914400" rtl="0" eaLnBrk="1" latinLnBrk="0" hangingPunct="1">
        <a:lnSpc>
          <a:spcPct val="90000"/>
        </a:lnSpc>
        <a:spcBef>
          <a:spcPct val="0"/>
        </a:spcBef>
        <a:buNone/>
        <a:defRPr sz="48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pixabay.com/en/clock-night-time-sleep-alarm-bed-1673583/"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dailyclipart.net/page/2/" TargetMode="Externa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hyperlink" Target="https://creativecommons.org/licenses/by-nc-sa/3.0/" TargetMode="External"/><Relationship Id="rId5" Type="http://schemas.openxmlformats.org/officeDocument/2006/relationships/hyperlink" Target="http://motheringtimes.blogspot.com/2013/06/fathers-day-gift-baskets-2013.html"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foroazulgranablaugrana.blogspot.com/2010/10/de-excursion-ceuta-fc-barcelona-22.html" TargetMode="External"/><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hyperlink" Target="http://fightstart.blogspot.com/2012/11/one-man-went-to-mow.html" TargetMode="External"/><Relationship Id="rId4" Type="http://schemas.openxmlformats.org/officeDocument/2006/relationships/image" Target="../media/image7.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mogaathome.blogspot.com/2012/05/occupations.html"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3">
            <a:extLst>
              <a:ext uri="{FF2B5EF4-FFF2-40B4-BE49-F238E27FC236}">
                <a16:creationId xmlns:a16="http://schemas.microsoft.com/office/drawing/2014/main" id="{A7441D8A-91C8-474A-92C0-87E509FE668D}"/>
              </a:ext>
            </a:extLst>
          </p:cNvPr>
          <p:cNvPicPr>
            <a:picLocks noChangeAspect="1"/>
          </p:cNvPicPr>
          <p:nvPr/>
        </p:nvPicPr>
        <p:blipFill rotWithShape="1">
          <a:blip r:embed="rId2"/>
          <a:srcRect l="12125" r="14598"/>
          <a:stretch/>
        </p:blipFill>
        <p:spPr>
          <a:xfrm>
            <a:off x="16" y="10"/>
            <a:ext cx="7556889" cy="6857990"/>
          </a:xfrm>
          <a:prstGeom prst="rect">
            <a:avLst/>
          </a:prstGeom>
        </p:spPr>
      </p:pic>
      <p:sp>
        <p:nvSpPr>
          <p:cNvPr id="13" name="Rectangle 8">
            <a:extLst>
              <a:ext uri="{FF2B5EF4-FFF2-40B4-BE49-F238E27FC236}">
                <a16:creationId xmlns:a16="http://schemas.microsoft.com/office/drawing/2014/main" id="{6482F060-A4AF-4E0B-B364-7C6BA4AE9C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556905" y="0"/>
            <a:ext cx="464131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74BF035-FA48-4835-854B-09CFD587C32C}"/>
              </a:ext>
            </a:extLst>
          </p:cNvPr>
          <p:cNvSpPr>
            <a:spLocks noGrp="1"/>
          </p:cNvSpPr>
          <p:nvPr>
            <p:ph type="ctrTitle"/>
          </p:nvPr>
        </p:nvSpPr>
        <p:spPr>
          <a:xfrm>
            <a:off x="8047939" y="640080"/>
            <a:ext cx="3659246" cy="2850320"/>
          </a:xfrm>
        </p:spPr>
        <p:txBody>
          <a:bodyPr>
            <a:normAutofit/>
          </a:bodyPr>
          <a:lstStyle/>
          <a:p>
            <a:r>
              <a:rPr lang="en-AU" sz="5400" dirty="0">
                <a:solidFill>
                  <a:srgbClr val="FFFFFF"/>
                </a:solidFill>
              </a:rPr>
              <a:t>School Friendships</a:t>
            </a:r>
          </a:p>
        </p:txBody>
      </p:sp>
      <p:sp>
        <p:nvSpPr>
          <p:cNvPr id="3" name="Subtitle 2">
            <a:extLst>
              <a:ext uri="{FF2B5EF4-FFF2-40B4-BE49-F238E27FC236}">
                <a16:creationId xmlns:a16="http://schemas.microsoft.com/office/drawing/2014/main" id="{142A4557-FAFF-4F29-B278-4BA7A83FF92D}"/>
              </a:ext>
            </a:extLst>
          </p:cNvPr>
          <p:cNvSpPr>
            <a:spLocks noGrp="1"/>
          </p:cNvSpPr>
          <p:nvPr>
            <p:ph type="subTitle" idx="1"/>
          </p:nvPr>
        </p:nvSpPr>
        <p:spPr>
          <a:xfrm>
            <a:off x="8047939" y="3812135"/>
            <a:ext cx="3659246" cy="2850320"/>
          </a:xfrm>
        </p:spPr>
        <p:txBody>
          <a:bodyPr>
            <a:normAutofit lnSpcReduction="10000"/>
          </a:bodyPr>
          <a:lstStyle/>
          <a:p>
            <a:r>
              <a:rPr lang="en-AU" sz="2800" dirty="0">
                <a:solidFill>
                  <a:srgbClr val="FFFFFF"/>
                </a:solidFill>
              </a:rPr>
              <a:t>How complicated can it be?</a:t>
            </a:r>
          </a:p>
          <a:p>
            <a:endParaRPr lang="en-AU" sz="2800">
              <a:solidFill>
                <a:srgbClr val="FFFFFF"/>
              </a:solidFill>
            </a:endParaRPr>
          </a:p>
          <a:p>
            <a:endParaRPr lang="en-AU" sz="2800" dirty="0">
              <a:solidFill>
                <a:srgbClr val="FFFFFF"/>
              </a:solidFill>
            </a:endParaRPr>
          </a:p>
          <a:p>
            <a:r>
              <a:rPr lang="en-AU" sz="1600" dirty="0">
                <a:solidFill>
                  <a:srgbClr val="FFFFFF"/>
                </a:solidFill>
              </a:rPr>
              <a:t>Amanda roach October 2019</a:t>
            </a:r>
          </a:p>
          <a:p>
            <a:r>
              <a:rPr lang="en-AU" sz="1600" dirty="0" err="1">
                <a:solidFill>
                  <a:srgbClr val="FFFFFF"/>
                </a:solidFill>
                <a:latin typeface="Ink Free" panose="03080402000500000000" pitchFamily="66" charset="0"/>
              </a:rPr>
              <a:t>Yezfidar</a:t>
            </a:r>
            <a:r>
              <a:rPr lang="en-AU" sz="1600" dirty="0">
                <a:solidFill>
                  <a:srgbClr val="FFFFFF"/>
                </a:solidFill>
                <a:latin typeface="Ink Free" panose="03080402000500000000" pitchFamily="66" charset="0"/>
              </a:rPr>
              <a:t> family services</a:t>
            </a:r>
          </a:p>
          <a:p>
            <a:endParaRPr lang="en-AU" sz="2800" dirty="0">
              <a:solidFill>
                <a:srgbClr val="FFFFFF"/>
              </a:solidFill>
            </a:endParaRPr>
          </a:p>
        </p:txBody>
      </p:sp>
      <p:cxnSp>
        <p:nvCxnSpPr>
          <p:cNvPr id="11" name="Straight Connector 10">
            <a:extLst>
              <a:ext uri="{FF2B5EF4-FFF2-40B4-BE49-F238E27FC236}">
                <a16:creationId xmlns:a16="http://schemas.microsoft.com/office/drawing/2014/main" id="{B9EB6DAA-2F0C-43D5-A577-15D5D2C4E3F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85922" y="3651268"/>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631897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7B255-D39B-4216-ACAB-80AC0056722B}"/>
              </a:ext>
            </a:extLst>
          </p:cNvPr>
          <p:cNvSpPr>
            <a:spLocks noGrp="1"/>
          </p:cNvSpPr>
          <p:nvPr>
            <p:ph type="title"/>
          </p:nvPr>
        </p:nvSpPr>
        <p:spPr>
          <a:xfrm>
            <a:off x="1097280" y="286604"/>
            <a:ext cx="10058400" cy="106802"/>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B8E5CD7B-D096-4ACC-9F15-ED9DAF1AB792}"/>
              </a:ext>
            </a:extLst>
          </p:cNvPr>
          <p:cNvSpPr>
            <a:spLocks noGrp="1"/>
          </p:cNvSpPr>
          <p:nvPr>
            <p:ph idx="1"/>
          </p:nvPr>
        </p:nvSpPr>
        <p:spPr>
          <a:xfrm>
            <a:off x="1097280" y="499731"/>
            <a:ext cx="10058400" cy="5369362"/>
          </a:xfrm>
        </p:spPr>
        <p:txBody>
          <a:bodyPr>
            <a:normAutofit fontScale="92500" lnSpcReduction="20000"/>
          </a:bodyPr>
          <a:lstStyle/>
          <a:p>
            <a:pPr algn="ctr"/>
            <a:r>
              <a:rPr lang="en-AU" sz="4000" dirty="0">
                <a:solidFill>
                  <a:srgbClr val="FE0208"/>
                </a:solidFill>
                <a:latin typeface="Broadway" panose="04040905080B02020502" pitchFamily="82" charset="0"/>
              </a:rPr>
              <a:t>O</a:t>
            </a:r>
            <a:r>
              <a:rPr lang="en-AU" sz="4000" dirty="0">
                <a:solidFill>
                  <a:srgbClr val="92D050"/>
                </a:solidFill>
                <a:latin typeface="Broadway" panose="04040905080B02020502" pitchFamily="82" charset="0"/>
              </a:rPr>
              <a:t>t</a:t>
            </a:r>
            <a:r>
              <a:rPr lang="en-AU" sz="4000" dirty="0">
                <a:solidFill>
                  <a:srgbClr val="00B0F0"/>
                </a:solidFill>
                <a:latin typeface="Broadway" panose="04040905080B02020502" pitchFamily="82" charset="0"/>
              </a:rPr>
              <a:t>h</a:t>
            </a:r>
            <a:r>
              <a:rPr lang="en-AU" sz="4000" dirty="0">
                <a:solidFill>
                  <a:srgbClr val="FE0208"/>
                </a:solidFill>
                <a:latin typeface="Broadway" panose="04040905080B02020502" pitchFamily="82" charset="0"/>
              </a:rPr>
              <a:t>e</a:t>
            </a:r>
            <a:r>
              <a:rPr lang="en-AU" sz="4000" dirty="0">
                <a:solidFill>
                  <a:srgbClr val="92D050"/>
                </a:solidFill>
                <a:latin typeface="Broadway" panose="04040905080B02020502" pitchFamily="82" charset="0"/>
              </a:rPr>
              <a:t>r</a:t>
            </a:r>
            <a:r>
              <a:rPr lang="en-AU" sz="4000" dirty="0">
                <a:latin typeface="Broadway" panose="04040905080B02020502" pitchFamily="82" charset="0"/>
              </a:rPr>
              <a:t> </a:t>
            </a:r>
            <a:r>
              <a:rPr lang="en-AU" sz="4000" dirty="0">
                <a:solidFill>
                  <a:srgbClr val="00B0F0"/>
                </a:solidFill>
                <a:latin typeface="Broadway" panose="04040905080B02020502" pitchFamily="82" charset="0"/>
              </a:rPr>
              <a:t>i</a:t>
            </a:r>
            <a:r>
              <a:rPr lang="en-AU" sz="4000" dirty="0">
                <a:solidFill>
                  <a:srgbClr val="FE0208"/>
                </a:solidFill>
                <a:latin typeface="Broadway" panose="04040905080B02020502" pitchFamily="82" charset="0"/>
              </a:rPr>
              <a:t>d</a:t>
            </a:r>
            <a:r>
              <a:rPr lang="en-AU" sz="4000" dirty="0">
                <a:solidFill>
                  <a:srgbClr val="92D050"/>
                </a:solidFill>
                <a:latin typeface="Broadway" panose="04040905080B02020502" pitchFamily="82" charset="0"/>
              </a:rPr>
              <a:t>e</a:t>
            </a:r>
            <a:r>
              <a:rPr lang="en-AU" sz="4000" dirty="0">
                <a:solidFill>
                  <a:srgbClr val="00B0F0"/>
                </a:solidFill>
                <a:latin typeface="Broadway" panose="04040905080B02020502" pitchFamily="82" charset="0"/>
              </a:rPr>
              <a:t>a</a:t>
            </a:r>
            <a:r>
              <a:rPr lang="en-AU" sz="4000" dirty="0">
                <a:solidFill>
                  <a:srgbClr val="FE0208"/>
                </a:solidFill>
                <a:latin typeface="Broadway" panose="04040905080B02020502" pitchFamily="82" charset="0"/>
              </a:rPr>
              <a:t>s</a:t>
            </a:r>
          </a:p>
          <a:p>
            <a:pPr algn="ctr"/>
            <a:r>
              <a:rPr lang="en-AU" dirty="0">
                <a:latin typeface="Comic Sans MS" panose="030F0702030302020204" pitchFamily="66" charset="0"/>
              </a:rPr>
              <a:t>These are helpful for both confident kids as well as those who may be hesitant:</a:t>
            </a:r>
          </a:p>
          <a:p>
            <a:pPr algn="ctr"/>
            <a:endParaRPr lang="en-AU" dirty="0">
              <a:latin typeface="Comic Sans MS" panose="030F0702030302020204" pitchFamily="66" charset="0"/>
            </a:endParaRPr>
          </a:p>
          <a:p>
            <a:pPr algn="just">
              <a:buFont typeface="Wingdings" panose="05000000000000000000" pitchFamily="2" charset="2"/>
              <a:buChar char="v"/>
            </a:pPr>
            <a:r>
              <a:rPr lang="en-AU" b="1" dirty="0"/>
              <a:t>Find extra-curricular activities </a:t>
            </a:r>
            <a:r>
              <a:rPr lang="en-AU" dirty="0"/>
              <a:t>– sport, dance, art, volunteering – these are opportunities to meet others with similar interests</a:t>
            </a:r>
          </a:p>
          <a:p>
            <a:pPr algn="just">
              <a:buFont typeface="Wingdings" panose="05000000000000000000" pitchFamily="2" charset="2"/>
              <a:buChar char="v"/>
            </a:pPr>
            <a:r>
              <a:rPr lang="en-AU" b="1" dirty="0"/>
              <a:t>Practice social skills </a:t>
            </a:r>
            <a:r>
              <a:rPr lang="en-AU" dirty="0"/>
              <a:t>if needed – introductions, inviting someone to have a turn, asking questions</a:t>
            </a:r>
          </a:p>
          <a:p>
            <a:pPr algn="just">
              <a:buFont typeface="Wingdings" panose="05000000000000000000" pitchFamily="2" charset="2"/>
              <a:buChar char="v"/>
            </a:pPr>
            <a:r>
              <a:rPr lang="en-AU" b="1" dirty="0"/>
              <a:t>Arrange play dates </a:t>
            </a:r>
            <a:r>
              <a:rPr lang="en-AU" dirty="0"/>
              <a:t>from these activities as well as school – widen their social world</a:t>
            </a:r>
          </a:p>
          <a:p>
            <a:pPr algn="just">
              <a:buFont typeface="Wingdings" panose="05000000000000000000" pitchFamily="2" charset="2"/>
              <a:buChar char="v"/>
            </a:pPr>
            <a:r>
              <a:rPr lang="en-AU" b="1" dirty="0"/>
              <a:t>Up-skill your child </a:t>
            </a:r>
            <a:r>
              <a:rPr lang="en-AU" dirty="0"/>
              <a:t>in games, activities so that they can participate and increase fun or enjoyment factors</a:t>
            </a:r>
          </a:p>
          <a:p>
            <a:pPr algn="just">
              <a:buFont typeface="Wingdings" panose="05000000000000000000" pitchFamily="2" charset="2"/>
              <a:buChar char="v"/>
            </a:pPr>
            <a:r>
              <a:rPr lang="en-AU" b="1" dirty="0"/>
              <a:t>Suggest</a:t>
            </a:r>
            <a:r>
              <a:rPr lang="en-AU" dirty="0"/>
              <a:t> they take an activity to school for others to participate in</a:t>
            </a:r>
          </a:p>
          <a:p>
            <a:pPr algn="just">
              <a:buFont typeface="Wingdings" panose="05000000000000000000" pitchFamily="2" charset="2"/>
              <a:buChar char="v"/>
            </a:pPr>
            <a:r>
              <a:rPr lang="en-AU" b="1" dirty="0"/>
              <a:t>Encourage</a:t>
            </a:r>
            <a:r>
              <a:rPr lang="en-AU" dirty="0"/>
              <a:t> them to ask other kids to help them out – they often have good ideas</a:t>
            </a:r>
          </a:p>
          <a:p>
            <a:pPr algn="just">
              <a:buFont typeface="Wingdings" panose="05000000000000000000" pitchFamily="2" charset="2"/>
              <a:buChar char="v"/>
            </a:pPr>
            <a:r>
              <a:rPr lang="en-AU" b="1" dirty="0"/>
              <a:t>Always ask </a:t>
            </a:r>
            <a:r>
              <a:rPr lang="en-AU" dirty="0"/>
              <a:t>your child in the first instance “What were some of the </a:t>
            </a:r>
            <a:r>
              <a:rPr lang="en-AU" b="1" dirty="0"/>
              <a:t>good/happy </a:t>
            </a:r>
            <a:r>
              <a:rPr lang="en-AU" dirty="0"/>
              <a:t>things that happened at school today?”</a:t>
            </a:r>
          </a:p>
          <a:p>
            <a:pPr algn="just">
              <a:buFont typeface="Wingdings" panose="05000000000000000000" pitchFamily="2" charset="2"/>
              <a:buChar char="v"/>
            </a:pPr>
            <a:r>
              <a:rPr lang="en-AU" b="1" dirty="0"/>
              <a:t>Discuss</a:t>
            </a:r>
            <a:r>
              <a:rPr lang="en-AU" dirty="0"/>
              <a:t> any issues with their teacher</a:t>
            </a:r>
          </a:p>
          <a:p>
            <a:pPr algn="ctr"/>
            <a:endParaRPr lang="en-AU" sz="4000" dirty="0">
              <a:latin typeface="Broadway" panose="04040905080B02020502" pitchFamily="82" charset="0"/>
            </a:endParaRPr>
          </a:p>
          <a:p>
            <a:pPr algn="ctr"/>
            <a:endParaRPr lang="en-AU" sz="4000" dirty="0">
              <a:latin typeface="Broadway" panose="04040905080B02020502" pitchFamily="82" charset="0"/>
            </a:endParaRPr>
          </a:p>
        </p:txBody>
      </p:sp>
    </p:spTree>
    <p:extLst>
      <p:ext uri="{BB962C8B-B14F-4D97-AF65-F5344CB8AC3E}">
        <p14:creationId xmlns:p14="http://schemas.microsoft.com/office/powerpoint/2010/main" val="1580163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0C2E7-8C45-4790-852E-43B7CEF2839B}"/>
              </a:ext>
            </a:extLst>
          </p:cNvPr>
          <p:cNvSpPr>
            <a:spLocks noGrp="1"/>
          </p:cNvSpPr>
          <p:nvPr>
            <p:ph type="title"/>
          </p:nvPr>
        </p:nvSpPr>
        <p:spPr>
          <a:xfrm flipV="1">
            <a:off x="1097280" y="240884"/>
            <a:ext cx="10058400" cy="45719"/>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7B2D8642-0A02-428D-9BB3-848CE6FFE6EB}"/>
              </a:ext>
            </a:extLst>
          </p:cNvPr>
          <p:cNvSpPr>
            <a:spLocks noGrp="1"/>
          </p:cNvSpPr>
          <p:nvPr>
            <p:ph idx="1"/>
          </p:nvPr>
        </p:nvSpPr>
        <p:spPr>
          <a:xfrm>
            <a:off x="1097280" y="587980"/>
            <a:ext cx="10058400" cy="5660773"/>
          </a:xfrm>
        </p:spPr>
        <p:txBody>
          <a:bodyPr>
            <a:normAutofit/>
          </a:bodyPr>
          <a:lstStyle/>
          <a:p>
            <a:pPr algn="ctr"/>
            <a:r>
              <a:rPr lang="en-AU" sz="4000" dirty="0" err="1">
                <a:solidFill>
                  <a:srgbClr val="FF0000"/>
                </a:solidFill>
              </a:rPr>
              <a:t>Sooooooooo</a:t>
            </a:r>
            <a:r>
              <a:rPr lang="en-AU" sz="4000" dirty="0">
                <a:solidFill>
                  <a:srgbClr val="FF0000"/>
                </a:solidFill>
              </a:rPr>
              <a:t>……..when do I know there is a friendship problem?????</a:t>
            </a:r>
          </a:p>
          <a:p>
            <a:pPr algn="just"/>
            <a:r>
              <a:rPr lang="en-AU" sz="2400" dirty="0">
                <a:solidFill>
                  <a:schemeClr val="tx1"/>
                </a:solidFill>
              </a:rPr>
              <a:t>Your child may be </a:t>
            </a:r>
            <a:r>
              <a:rPr lang="en-AU" sz="2400" b="1" dirty="0">
                <a:solidFill>
                  <a:schemeClr val="tx1"/>
                </a:solidFill>
              </a:rPr>
              <a:t>generally unhappy</a:t>
            </a:r>
            <a:r>
              <a:rPr lang="en-AU" sz="2400" dirty="0">
                <a:solidFill>
                  <a:schemeClr val="tx1"/>
                </a:solidFill>
              </a:rPr>
              <a:t>; watch their </a:t>
            </a:r>
            <a:r>
              <a:rPr lang="en-AU" sz="2400" dirty="0" err="1">
                <a:solidFill>
                  <a:schemeClr val="tx1"/>
                </a:solidFill>
              </a:rPr>
              <a:t>demeanor</a:t>
            </a:r>
            <a:r>
              <a:rPr lang="en-AU" sz="2400" dirty="0">
                <a:solidFill>
                  <a:schemeClr val="tx1"/>
                </a:solidFill>
              </a:rPr>
              <a:t>, listen for any sad or worried words spoken </a:t>
            </a:r>
          </a:p>
          <a:p>
            <a:pPr lvl="1" algn="just"/>
            <a:r>
              <a:rPr lang="en-AU" sz="2400" i="1" dirty="0">
                <a:solidFill>
                  <a:schemeClr val="tx1"/>
                </a:solidFill>
              </a:rPr>
              <a:t>They </a:t>
            </a:r>
            <a:r>
              <a:rPr lang="en-AU" sz="2400" b="1" i="1" dirty="0">
                <a:solidFill>
                  <a:schemeClr val="tx1"/>
                </a:solidFill>
              </a:rPr>
              <a:t>may not be eating </a:t>
            </a:r>
            <a:r>
              <a:rPr lang="en-AU" sz="2400" i="1" dirty="0">
                <a:solidFill>
                  <a:schemeClr val="tx1"/>
                </a:solidFill>
              </a:rPr>
              <a:t>lunch or food you supply</a:t>
            </a:r>
          </a:p>
          <a:p>
            <a:pPr algn="just"/>
            <a:r>
              <a:rPr lang="en-AU" sz="2400" dirty="0">
                <a:solidFill>
                  <a:schemeClr val="tx1"/>
                </a:solidFill>
              </a:rPr>
              <a:t>There may be</a:t>
            </a:r>
            <a:r>
              <a:rPr lang="en-AU" sz="2400" b="1" dirty="0">
                <a:solidFill>
                  <a:schemeClr val="tx1"/>
                </a:solidFill>
              </a:rPr>
              <a:t> injuries </a:t>
            </a:r>
            <a:r>
              <a:rPr lang="en-AU" sz="2400" dirty="0">
                <a:solidFill>
                  <a:schemeClr val="tx1"/>
                </a:solidFill>
              </a:rPr>
              <a:t>not realistically explained</a:t>
            </a:r>
          </a:p>
          <a:p>
            <a:pPr lvl="1" algn="just"/>
            <a:r>
              <a:rPr lang="en-AU" sz="2400" i="1" dirty="0">
                <a:solidFill>
                  <a:schemeClr val="tx1"/>
                </a:solidFill>
              </a:rPr>
              <a:t>They may be </a:t>
            </a:r>
            <a:r>
              <a:rPr lang="en-AU" sz="2400" b="1" i="1" dirty="0">
                <a:solidFill>
                  <a:schemeClr val="tx1"/>
                </a:solidFill>
              </a:rPr>
              <a:t>losing belongings </a:t>
            </a:r>
            <a:r>
              <a:rPr lang="en-AU" sz="2400" i="1" dirty="0">
                <a:solidFill>
                  <a:schemeClr val="tx1"/>
                </a:solidFill>
              </a:rPr>
              <a:t>or things get broken</a:t>
            </a:r>
          </a:p>
          <a:p>
            <a:pPr algn="just"/>
            <a:r>
              <a:rPr lang="en-AU" sz="2400" dirty="0">
                <a:solidFill>
                  <a:schemeClr val="tx1"/>
                </a:solidFill>
              </a:rPr>
              <a:t>Your child may be demonstrating </a:t>
            </a:r>
            <a:r>
              <a:rPr lang="en-AU" sz="2400" b="1" dirty="0">
                <a:solidFill>
                  <a:schemeClr val="tx1"/>
                </a:solidFill>
              </a:rPr>
              <a:t>avoidant behaviour</a:t>
            </a:r>
            <a:r>
              <a:rPr lang="en-AU" sz="2400" dirty="0">
                <a:solidFill>
                  <a:schemeClr val="tx1"/>
                </a:solidFill>
              </a:rPr>
              <a:t>, such as saying they feel sick, not wanting to go to school until just on the bell</a:t>
            </a:r>
          </a:p>
          <a:p>
            <a:pPr lvl="1" algn="just"/>
            <a:r>
              <a:rPr lang="en-AU" sz="2400" i="1" dirty="0">
                <a:solidFill>
                  <a:schemeClr val="tx1"/>
                </a:solidFill>
              </a:rPr>
              <a:t>There may be outright </a:t>
            </a:r>
            <a:r>
              <a:rPr lang="en-AU" sz="2400" b="1" i="1" dirty="0">
                <a:solidFill>
                  <a:schemeClr val="tx1"/>
                </a:solidFill>
              </a:rPr>
              <a:t>school refusal</a:t>
            </a:r>
          </a:p>
          <a:p>
            <a:pPr algn="just"/>
            <a:r>
              <a:rPr lang="en-AU" sz="2400" dirty="0">
                <a:solidFill>
                  <a:schemeClr val="tx1"/>
                </a:solidFill>
              </a:rPr>
              <a:t>There may be evidence on </a:t>
            </a:r>
            <a:r>
              <a:rPr lang="en-AU" sz="2400" b="1" dirty="0">
                <a:solidFill>
                  <a:schemeClr val="tx1"/>
                </a:solidFill>
              </a:rPr>
              <a:t>social media </a:t>
            </a:r>
            <a:r>
              <a:rPr lang="en-AU" sz="2400" dirty="0">
                <a:solidFill>
                  <a:schemeClr val="tx1"/>
                </a:solidFill>
              </a:rPr>
              <a:t>if they are using this</a:t>
            </a:r>
          </a:p>
          <a:p>
            <a:pPr algn="just"/>
            <a:endParaRPr lang="en-AU" sz="2800" dirty="0">
              <a:solidFill>
                <a:schemeClr val="tx1"/>
              </a:solidFill>
            </a:endParaRPr>
          </a:p>
          <a:p>
            <a:pPr algn="just"/>
            <a:endParaRPr lang="en-AU" sz="2800" dirty="0">
              <a:solidFill>
                <a:schemeClr val="tx1"/>
              </a:solidFill>
            </a:endParaRPr>
          </a:p>
        </p:txBody>
      </p:sp>
    </p:spTree>
    <p:extLst>
      <p:ext uri="{BB962C8B-B14F-4D97-AF65-F5344CB8AC3E}">
        <p14:creationId xmlns:p14="http://schemas.microsoft.com/office/powerpoint/2010/main" val="637840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F4341-47EB-457F-821A-5093E60E8088}"/>
              </a:ext>
            </a:extLst>
          </p:cNvPr>
          <p:cNvSpPr>
            <a:spLocks noGrp="1"/>
          </p:cNvSpPr>
          <p:nvPr>
            <p:ph type="title"/>
          </p:nvPr>
        </p:nvSpPr>
        <p:spPr>
          <a:xfrm>
            <a:off x="1097280" y="286603"/>
            <a:ext cx="10058400" cy="96169"/>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ADFA7758-A577-4143-BE34-942AE99887C2}"/>
              </a:ext>
            </a:extLst>
          </p:cNvPr>
          <p:cNvSpPr>
            <a:spLocks noGrp="1"/>
          </p:cNvSpPr>
          <p:nvPr>
            <p:ph idx="1"/>
          </p:nvPr>
        </p:nvSpPr>
        <p:spPr>
          <a:xfrm>
            <a:off x="927159" y="489098"/>
            <a:ext cx="10058400" cy="5816009"/>
          </a:xfrm>
        </p:spPr>
        <p:txBody>
          <a:bodyPr>
            <a:normAutofit/>
          </a:bodyPr>
          <a:lstStyle/>
          <a:p>
            <a:pPr algn="ctr"/>
            <a:r>
              <a:rPr lang="en-AU" sz="4400" dirty="0">
                <a:solidFill>
                  <a:srgbClr val="00B0F0"/>
                </a:solidFill>
              </a:rPr>
              <a:t>“Frenemies”</a:t>
            </a:r>
          </a:p>
          <a:p>
            <a:pPr algn="ctr"/>
            <a:r>
              <a:rPr lang="en-AU" sz="2400" i="1" dirty="0"/>
              <a:t>This is a </a:t>
            </a:r>
            <a:r>
              <a:rPr lang="en-AU" sz="2400" b="1" i="1" dirty="0"/>
              <a:t>common feature </a:t>
            </a:r>
            <a:r>
              <a:rPr lang="en-AU" sz="2400" i="1" dirty="0"/>
              <a:t>of </a:t>
            </a:r>
            <a:r>
              <a:rPr lang="en-AU" sz="2400" b="1" i="1" dirty="0"/>
              <a:t>childhood</a:t>
            </a:r>
            <a:r>
              <a:rPr lang="en-AU" sz="2400" i="1" dirty="0"/>
              <a:t>, </a:t>
            </a:r>
            <a:r>
              <a:rPr lang="en-AU" sz="2400" b="1" i="1" dirty="0"/>
              <a:t>adolescent</a:t>
            </a:r>
            <a:r>
              <a:rPr lang="en-AU" sz="2400" i="1" dirty="0"/>
              <a:t> and even </a:t>
            </a:r>
            <a:r>
              <a:rPr lang="en-AU" sz="2400" b="1" i="1" dirty="0"/>
              <a:t>adult</a:t>
            </a:r>
            <a:r>
              <a:rPr lang="en-AU" sz="2400" i="1" dirty="0"/>
              <a:t> relationships</a:t>
            </a:r>
          </a:p>
          <a:p>
            <a:pPr algn="just"/>
            <a:r>
              <a:rPr lang="en-AU" sz="2200" dirty="0"/>
              <a:t>Usually these are “friends” who are destructive in some way; they may tell stories behind your back, “use” you in some way (such as for money), manipulate you to get an outcome they want, or generally cause you to have negative feelings and thoughts, making you unhappy with them or yourself, and your responses to them.</a:t>
            </a:r>
          </a:p>
          <a:p>
            <a:pPr algn="just"/>
            <a:r>
              <a:rPr lang="en-AU" sz="2200" u="sng" dirty="0"/>
              <a:t>Some things to consider</a:t>
            </a:r>
            <a:r>
              <a:rPr lang="en-AU" sz="2200" dirty="0"/>
              <a:t>:</a:t>
            </a:r>
          </a:p>
          <a:p>
            <a:pPr algn="just"/>
            <a:r>
              <a:rPr lang="en-AU" sz="2200" dirty="0"/>
              <a:t># It’s important that your child can </a:t>
            </a:r>
            <a:r>
              <a:rPr lang="en-AU" sz="2200" b="1" dirty="0"/>
              <a:t>communicate openly </a:t>
            </a:r>
            <a:r>
              <a:rPr lang="en-AU" sz="2200" dirty="0"/>
              <a:t>about this problem</a:t>
            </a:r>
          </a:p>
          <a:p>
            <a:pPr algn="just"/>
            <a:r>
              <a:rPr lang="en-AU" sz="2200" dirty="0"/>
              <a:t># Is your child </a:t>
            </a:r>
            <a:r>
              <a:rPr lang="en-AU" sz="2200" b="1" dirty="0"/>
              <a:t>encouraging this behaviour</a:t>
            </a:r>
            <a:r>
              <a:rPr lang="en-AU" sz="2200" dirty="0"/>
              <a:t>, not giving clear messages to the “</a:t>
            </a:r>
            <a:r>
              <a:rPr lang="en-AU" sz="2200" dirty="0" err="1"/>
              <a:t>frenemey</a:t>
            </a:r>
            <a:r>
              <a:rPr lang="en-AU" sz="2200" dirty="0"/>
              <a:t>” that they dislike what they are doing?</a:t>
            </a:r>
          </a:p>
          <a:p>
            <a:pPr algn="just"/>
            <a:r>
              <a:rPr lang="en-AU" sz="2200" dirty="0"/>
              <a:t>#</a:t>
            </a:r>
            <a:r>
              <a:rPr lang="en-AU" sz="2200" b="1" dirty="0"/>
              <a:t> Problem-solve </a:t>
            </a:r>
            <a:r>
              <a:rPr lang="en-AU" sz="2200" dirty="0"/>
              <a:t>with your child what is actually going on – where, what, when, who, how…….Look at what happens, before, during and as a consequence of the actions</a:t>
            </a:r>
          </a:p>
          <a:p>
            <a:pPr algn="just"/>
            <a:endParaRPr lang="en-AU" sz="2200" dirty="0"/>
          </a:p>
        </p:txBody>
      </p:sp>
    </p:spTree>
    <p:extLst>
      <p:ext uri="{BB962C8B-B14F-4D97-AF65-F5344CB8AC3E}">
        <p14:creationId xmlns:p14="http://schemas.microsoft.com/office/powerpoint/2010/main" val="2558439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889A9-A244-46AE-B6C4-A8456AAE52AD}"/>
              </a:ext>
            </a:extLst>
          </p:cNvPr>
          <p:cNvSpPr>
            <a:spLocks noGrp="1"/>
          </p:cNvSpPr>
          <p:nvPr>
            <p:ph type="title"/>
          </p:nvPr>
        </p:nvSpPr>
        <p:spPr>
          <a:xfrm>
            <a:off x="1097280" y="286603"/>
            <a:ext cx="10058400" cy="45719"/>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F5CE191C-335D-4F21-918F-FED9B5867ADA}"/>
              </a:ext>
            </a:extLst>
          </p:cNvPr>
          <p:cNvSpPr>
            <a:spLocks noGrp="1"/>
          </p:cNvSpPr>
          <p:nvPr>
            <p:ph idx="1"/>
          </p:nvPr>
        </p:nvSpPr>
        <p:spPr>
          <a:xfrm>
            <a:off x="1097280" y="531628"/>
            <a:ext cx="10058400" cy="5717125"/>
          </a:xfrm>
        </p:spPr>
        <p:txBody>
          <a:bodyPr>
            <a:normAutofit fontScale="92500" lnSpcReduction="20000"/>
          </a:bodyPr>
          <a:lstStyle/>
          <a:p>
            <a:pPr algn="ctr"/>
            <a:r>
              <a:rPr lang="en-AU" sz="3500" dirty="0">
                <a:solidFill>
                  <a:srgbClr val="00B0F0"/>
                </a:solidFill>
              </a:rPr>
              <a:t>More ideas for parents, dealing with “frenemies”</a:t>
            </a:r>
          </a:p>
          <a:p>
            <a:pPr algn="ctr"/>
            <a:r>
              <a:rPr lang="en-AU" i="1" dirty="0">
                <a:solidFill>
                  <a:srgbClr val="FF0000"/>
                </a:solidFill>
              </a:rPr>
              <a:t>This is an area kids will need a lot of support help with. It’s not quite bullying, but not far from it either as it is more subtle</a:t>
            </a:r>
          </a:p>
          <a:p>
            <a:pPr algn="ctr"/>
            <a:endParaRPr lang="en-AU" i="1" dirty="0"/>
          </a:p>
          <a:p>
            <a:r>
              <a:rPr lang="en-AU" dirty="0"/>
              <a:t>If it is causing a lot of grief, then it is best to </a:t>
            </a:r>
            <a:r>
              <a:rPr lang="en-AU" b="1" dirty="0"/>
              <a:t>end the friendship</a:t>
            </a:r>
            <a:r>
              <a:rPr lang="en-AU" dirty="0"/>
              <a:t>.</a:t>
            </a:r>
          </a:p>
          <a:p>
            <a:r>
              <a:rPr lang="en-AU" dirty="0"/>
              <a:t>This is best done in a very </a:t>
            </a:r>
            <a:r>
              <a:rPr lang="en-AU" b="1" dirty="0"/>
              <a:t>clear and direct </a:t>
            </a:r>
            <a:r>
              <a:rPr lang="en-AU" dirty="0"/>
              <a:t>manner and you may need to practice this with your child [e.g. “I don’t like the way you always talk about me behind my back, it makes me really unhappy. I don’t want to be your friend any more.” </a:t>
            </a:r>
          </a:p>
          <a:p>
            <a:r>
              <a:rPr lang="en-AU" dirty="0"/>
              <a:t>Realise that </a:t>
            </a:r>
            <a:r>
              <a:rPr lang="en-AU" b="1" dirty="0"/>
              <a:t>there will be consequences </a:t>
            </a:r>
            <a:r>
              <a:rPr lang="en-AU" dirty="0"/>
              <a:t>because of this action:  your child may be more relaxed and happy because they have taken a stand; perhaps fall-out with the “frenemy” becoming a bully. This will need to be dealt with as for any bullying behaviour. </a:t>
            </a:r>
            <a:r>
              <a:rPr lang="en-AU" dirty="0">
                <a:solidFill>
                  <a:srgbClr val="FE0208"/>
                </a:solidFill>
              </a:rPr>
              <a:t>PLEASE MONITOR THIS!</a:t>
            </a:r>
          </a:p>
          <a:p>
            <a:r>
              <a:rPr lang="en-AU" b="1" dirty="0"/>
              <a:t>Do not confront </a:t>
            </a:r>
            <a:r>
              <a:rPr lang="en-AU" dirty="0"/>
              <a:t>the “frenemy” or the family; your child needs to feel empowered to deal with this situation. They need your support, not your emotional outburst.</a:t>
            </a:r>
          </a:p>
          <a:p>
            <a:r>
              <a:rPr lang="en-AU" dirty="0"/>
              <a:t>Don’t put </a:t>
            </a:r>
            <a:r>
              <a:rPr lang="en-AU" b="1" dirty="0"/>
              <a:t>additional consequences </a:t>
            </a:r>
            <a:r>
              <a:rPr lang="en-AU" dirty="0"/>
              <a:t>on your child which will have an opposite affect, such as criticising the “frenemy” or banning any contact with them.</a:t>
            </a:r>
          </a:p>
          <a:p>
            <a:r>
              <a:rPr lang="en-AU" dirty="0"/>
              <a:t>Bottom line is that the </a:t>
            </a:r>
            <a:r>
              <a:rPr lang="en-AU" b="1" dirty="0"/>
              <a:t>toxic relationship </a:t>
            </a:r>
            <a:r>
              <a:rPr lang="en-AU" dirty="0"/>
              <a:t>needs to change by ending it at this point. </a:t>
            </a:r>
          </a:p>
          <a:p>
            <a:endParaRPr lang="en-AU" dirty="0"/>
          </a:p>
        </p:txBody>
      </p:sp>
    </p:spTree>
    <p:extLst>
      <p:ext uri="{BB962C8B-B14F-4D97-AF65-F5344CB8AC3E}">
        <p14:creationId xmlns:p14="http://schemas.microsoft.com/office/powerpoint/2010/main" val="40912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3E372-AF61-46C0-947E-AA049A1348D3}"/>
              </a:ext>
            </a:extLst>
          </p:cNvPr>
          <p:cNvSpPr>
            <a:spLocks noGrp="1"/>
          </p:cNvSpPr>
          <p:nvPr>
            <p:ph type="title"/>
          </p:nvPr>
        </p:nvSpPr>
        <p:spPr>
          <a:xfrm>
            <a:off x="1097280" y="286604"/>
            <a:ext cx="10058400" cy="117434"/>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DC72C539-8DE3-44C7-BFEA-4D1D4D7FEEC4}"/>
              </a:ext>
            </a:extLst>
          </p:cNvPr>
          <p:cNvSpPr>
            <a:spLocks noGrp="1"/>
          </p:cNvSpPr>
          <p:nvPr>
            <p:ph idx="1"/>
          </p:nvPr>
        </p:nvSpPr>
        <p:spPr>
          <a:xfrm>
            <a:off x="1097280" y="584791"/>
            <a:ext cx="10058400" cy="5784111"/>
          </a:xfrm>
        </p:spPr>
        <p:txBody>
          <a:bodyPr>
            <a:normAutofit/>
          </a:bodyPr>
          <a:lstStyle/>
          <a:p>
            <a:pPr algn="ctr"/>
            <a:r>
              <a:rPr lang="en-AU" sz="4800" b="1" u="sng" dirty="0">
                <a:solidFill>
                  <a:srgbClr val="FE0208"/>
                </a:solidFill>
                <a:latin typeface="Broadway" panose="04040905080B02020502" pitchFamily="82" charset="0"/>
              </a:rPr>
              <a:t>BULLYING</a:t>
            </a:r>
          </a:p>
          <a:p>
            <a:pPr algn="ctr"/>
            <a:r>
              <a:rPr lang="en-AU" sz="2600" b="1" dirty="0">
                <a:solidFill>
                  <a:schemeClr val="tx1"/>
                </a:solidFill>
                <a:latin typeface="Broadway" panose="04040905080B02020502" pitchFamily="82" charset="0"/>
              </a:rPr>
              <a:t>This set of behaviours is often the most worrying.</a:t>
            </a:r>
          </a:p>
          <a:p>
            <a:pPr algn="just"/>
            <a:r>
              <a:rPr lang="en-AU" sz="2400" dirty="0">
                <a:solidFill>
                  <a:schemeClr val="tx1"/>
                </a:solidFill>
              </a:rPr>
              <a:t>This can be devastating for your child’s self esteem. If you suspect this is happening:</a:t>
            </a:r>
          </a:p>
          <a:p>
            <a:pPr algn="just">
              <a:buFont typeface="Wingdings" panose="05000000000000000000" pitchFamily="2" charset="2"/>
              <a:buChar char="§"/>
            </a:pPr>
            <a:r>
              <a:rPr lang="en-AU" sz="2400" dirty="0">
                <a:solidFill>
                  <a:schemeClr val="tx1"/>
                </a:solidFill>
              </a:rPr>
              <a:t>Listen to your child and get a good sense of what’s happening</a:t>
            </a:r>
          </a:p>
          <a:p>
            <a:pPr algn="just">
              <a:buFont typeface="Wingdings" panose="05000000000000000000" pitchFamily="2" charset="2"/>
              <a:buChar char="§"/>
            </a:pPr>
            <a:r>
              <a:rPr lang="en-AU" sz="2400" dirty="0">
                <a:solidFill>
                  <a:schemeClr val="tx1"/>
                </a:solidFill>
              </a:rPr>
              <a:t>Ask questions for information, but not to “interrogate”</a:t>
            </a:r>
          </a:p>
          <a:p>
            <a:pPr algn="just">
              <a:buFont typeface="Wingdings" panose="05000000000000000000" pitchFamily="2" charset="2"/>
              <a:buChar char="§"/>
            </a:pPr>
            <a:r>
              <a:rPr lang="en-AU" sz="2400" dirty="0">
                <a:solidFill>
                  <a:schemeClr val="tx1"/>
                </a:solidFill>
              </a:rPr>
              <a:t>Stay calm; be a good role model and tell them you will help problem-solve this</a:t>
            </a:r>
          </a:p>
          <a:p>
            <a:pPr algn="just">
              <a:buFont typeface="Wingdings" panose="05000000000000000000" pitchFamily="2" charset="2"/>
              <a:buChar char="§"/>
            </a:pPr>
            <a:r>
              <a:rPr lang="en-AU" sz="2400" dirty="0">
                <a:solidFill>
                  <a:schemeClr val="tx1"/>
                </a:solidFill>
              </a:rPr>
              <a:t>Summarise the problem to demonstrate you listened and understand</a:t>
            </a:r>
          </a:p>
          <a:p>
            <a:pPr algn="just">
              <a:buFont typeface="Wingdings" panose="05000000000000000000" pitchFamily="2" charset="2"/>
              <a:buChar char="§"/>
            </a:pPr>
            <a:r>
              <a:rPr lang="en-AU" sz="2400" dirty="0">
                <a:solidFill>
                  <a:schemeClr val="tx1"/>
                </a:solidFill>
              </a:rPr>
              <a:t>Reassure them it is normal to feel upset</a:t>
            </a:r>
          </a:p>
          <a:p>
            <a:pPr algn="just">
              <a:buFont typeface="Wingdings" panose="05000000000000000000" pitchFamily="2" charset="2"/>
              <a:buChar char="§"/>
            </a:pPr>
            <a:r>
              <a:rPr lang="en-AU" sz="2400" dirty="0">
                <a:solidFill>
                  <a:schemeClr val="tx1"/>
                </a:solidFill>
              </a:rPr>
              <a:t>Make sure your child understands that it is not their fault</a:t>
            </a:r>
          </a:p>
        </p:txBody>
      </p:sp>
    </p:spTree>
    <p:extLst>
      <p:ext uri="{BB962C8B-B14F-4D97-AF65-F5344CB8AC3E}">
        <p14:creationId xmlns:p14="http://schemas.microsoft.com/office/powerpoint/2010/main" val="401051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EA2C9-EF47-4182-8E49-CF455AC647EB}"/>
              </a:ext>
            </a:extLst>
          </p:cNvPr>
          <p:cNvSpPr>
            <a:spLocks noGrp="1"/>
          </p:cNvSpPr>
          <p:nvPr>
            <p:ph type="title"/>
          </p:nvPr>
        </p:nvSpPr>
        <p:spPr>
          <a:xfrm>
            <a:off x="1097280" y="286603"/>
            <a:ext cx="10058400" cy="45719"/>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B7448203-5246-4D8C-BC4C-B157B21261E3}"/>
              </a:ext>
            </a:extLst>
          </p:cNvPr>
          <p:cNvSpPr>
            <a:spLocks noGrp="1"/>
          </p:cNvSpPr>
          <p:nvPr>
            <p:ph idx="1"/>
          </p:nvPr>
        </p:nvSpPr>
        <p:spPr>
          <a:xfrm>
            <a:off x="1097280" y="332323"/>
            <a:ext cx="10058400" cy="5887724"/>
          </a:xfrm>
        </p:spPr>
        <p:txBody>
          <a:bodyPr>
            <a:normAutofit/>
          </a:bodyPr>
          <a:lstStyle/>
          <a:p>
            <a:pPr marL="0" indent="0">
              <a:buNone/>
            </a:pPr>
            <a:r>
              <a:rPr lang="en-AU" sz="2400" dirty="0"/>
              <a:t> </a:t>
            </a:r>
            <a:r>
              <a:rPr lang="en-AU" sz="2400" b="1" i="1" dirty="0">
                <a:solidFill>
                  <a:srgbClr val="FF0000"/>
                </a:solidFill>
              </a:rPr>
              <a:t>More………………..</a:t>
            </a:r>
          </a:p>
          <a:p>
            <a:pPr>
              <a:buFont typeface="Wingdings" panose="05000000000000000000" pitchFamily="2" charset="2"/>
              <a:buChar char="q"/>
            </a:pPr>
            <a:r>
              <a:rPr lang="en-AU" sz="2400" dirty="0"/>
              <a:t>You could relate a friendship problem of your own</a:t>
            </a:r>
          </a:p>
          <a:p>
            <a:pPr>
              <a:buFont typeface="Wingdings" panose="05000000000000000000" pitchFamily="2" charset="2"/>
              <a:buChar char="q"/>
            </a:pPr>
            <a:r>
              <a:rPr lang="en-AU" sz="2400" dirty="0"/>
              <a:t>Reassure your child that they can always talk with you</a:t>
            </a:r>
          </a:p>
          <a:p>
            <a:pPr>
              <a:buFont typeface="Wingdings" panose="05000000000000000000" pitchFamily="2" charset="2"/>
              <a:buChar char="q"/>
            </a:pPr>
            <a:r>
              <a:rPr lang="en-AU" sz="2400" dirty="0"/>
              <a:t>Ask the school’s teachers, counsellor or librarian about good books or material that could help both you and your child</a:t>
            </a:r>
          </a:p>
          <a:p>
            <a:pPr>
              <a:buFont typeface="Wingdings" panose="05000000000000000000" pitchFamily="2" charset="2"/>
              <a:buChar char="q"/>
            </a:pPr>
            <a:r>
              <a:rPr lang="en-AU" sz="2400" dirty="0"/>
              <a:t>Praise your child for talking to you about what has happened or what is worrying them</a:t>
            </a:r>
          </a:p>
          <a:p>
            <a:pPr>
              <a:buFont typeface="Wingdings" panose="05000000000000000000" pitchFamily="2" charset="2"/>
              <a:buChar char="q"/>
            </a:pPr>
            <a:r>
              <a:rPr lang="en-AU" sz="2400" dirty="0"/>
              <a:t>Let them know that bullying behaviour is </a:t>
            </a:r>
            <a:r>
              <a:rPr lang="en-AU" sz="2400" b="1" dirty="0"/>
              <a:t>not</a:t>
            </a:r>
            <a:r>
              <a:rPr lang="en-AU" sz="2400" dirty="0"/>
              <a:t> </a:t>
            </a:r>
            <a:r>
              <a:rPr lang="en-AU" sz="2400" b="1" dirty="0"/>
              <a:t>OK</a:t>
            </a:r>
          </a:p>
          <a:p>
            <a:pPr>
              <a:buFont typeface="Wingdings" panose="05000000000000000000" pitchFamily="2" charset="2"/>
              <a:buChar char="q"/>
            </a:pPr>
            <a:r>
              <a:rPr lang="en-AU" sz="2400" dirty="0"/>
              <a:t>Avoid negative comments or actions</a:t>
            </a:r>
          </a:p>
          <a:p>
            <a:pPr>
              <a:buFont typeface="Wingdings" panose="05000000000000000000" pitchFamily="2" charset="2"/>
              <a:buChar char="q"/>
            </a:pPr>
            <a:r>
              <a:rPr lang="en-AU" sz="2400" dirty="0"/>
              <a:t>Explain to your child some of the reasons that other children become bullies, such as not knowing how to be nice to others, trying to make themselves feel better when they have a problem, or even not knowing this is bullying</a:t>
            </a:r>
          </a:p>
          <a:p>
            <a:pPr>
              <a:buFont typeface="Wingdings" panose="05000000000000000000" pitchFamily="2" charset="2"/>
              <a:buChar char="q"/>
            </a:pPr>
            <a:endParaRPr lang="en-AU" sz="2400" dirty="0"/>
          </a:p>
        </p:txBody>
      </p:sp>
    </p:spTree>
    <p:extLst>
      <p:ext uri="{BB962C8B-B14F-4D97-AF65-F5344CB8AC3E}">
        <p14:creationId xmlns:p14="http://schemas.microsoft.com/office/powerpoint/2010/main" val="922109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CDD89-A335-4C82-B769-BF6E13804EBB}"/>
              </a:ext>
            </a:extLst>
          </p:cNvPr>
          <p:cNvSpPr>
            <a:spLocks noGrp="1"/>
          </p:cNvSpPr>
          <p:nvPr>
            <p:ph type="title"/>
          </p:nvPr>
        </p:nvSpPr>
        <p:spPr>
          <a:xfrm>
            <a:off x="1097280" y="286603"/>
            <a:ext cx="10058400" cy="85537"/>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E7DD76C1-9175-4E6A-ADDB-E34D6F612D5D}"/>
              </a:ext>
            </a:extLst>
          </p:cNvPr>
          <p:cNvSpPr>
            <a:spLocks noGrp="1"/>
          </p:cNvSpPr>
          <p:nvPr>
            <p:ph idx="1"/>
          </p:nvPr>
        </p:nvSpPr>
        <p:spPr>
          <a:xfrm>
            <a:off x="1097280" y="574159"/>
            <a:ext cx="10058400" cy="5571460"/>
          </a:xfrm>
        </p:spPr>
        <p:txBody>
          <a:bodyPr>
            <a:normAutofit/>
          </a:bodyPr>
          <a:lstStyle/>
          <a:p>
            <a:pPr algn="ctr"/>
            <a:r>
              <a:rPr lang="en-AU" sz="4000" i="1" dirty="0"/>
              <a:t>Work</a:t>
            </a:r>
            <a:r>
              <a:rPr lang="en-AU" sz="4000" dirty="0"/>
              <a:t> </a:t>
            </a:r>
            <a:r>
              <a:rPr lang="en-AU" sz="4000" u="sng" dirty="0">
                <a:solidFill>
                  <a:srgbClr val="FFC000"/>
                </a:solidFill>
              </a:rPr>
              <a:t>TOGETHER</a:t>
            </a:r>
            <a:r>
              <a:rPr lang="en-AU" sz="4000" dirty="0"/>
              <a:t> </a:t>
            </a:r>
            <a:r>
              <a:rPr lang="en-AU" sz="4000" i="1" dirty="0"/>
              <a:t>with the school</a:t>
            </a:r>
          </a:p>
          <a:p>
            <a:pPr algn="ctr"/>
            <a:r>
              <a:rPr lang="en-AU" sz="2800" i="1" dirty="0"/>
              <a:t>It’s important to have a consolidated plan!</a:t>
            </a:r>
          </a:p>
          <a:p>
            <a:pPr algn="just">
              <a:buFont typeface="Wingdings" panose="05000000000000000000" pitchFamily="2" charset="2"/>
              <a:buChar char="ü"/>
            </a:pPr>
            <a:r>
              <a:rPr lang="en-AU" sz="2800" i="1" dirty="0"/>
              <a:t>Make an appointment with your child’s teacher to discuss it</a:t>
            </a:r>
          </a:p>
          <a:p>
            <a:pPr algn="just">
              <a:buFont typeface="Wingdings" panose="05000000000000000000" pitchFamily="2" charset="2"/>
              <a:buChar char="ü"/>
            </a:pPr>
            <a:r>
              <a:rPr lang="en-AU" sz="2800" i="1" dirty="0"/>
              <a:t>Make sure it is in a private location</a:t>
            </a:r>
          </a:p>
          <a:p>
            <a:pPr algn="just">
              <a:buFont typeface="Wingdings" panose="05000000000000000000" pitchFamily="2" charset="2"/>
              <a:buChar char="ü"/>
            </a:pPr>
            <a:r>
              <a:rPr lang="en-AU" sz="2800" i="1" dirty="0"/>
              <a:t>Be calm presenting your concerns – you want their help</a:t>
            </a:r>
          </a:p>
          <a:p>
            <a:pPr algn="just">
              <a:buFont typeface="Wingdings" panose="05000000000000000000" pitchFamily="2" charset="2"/>
              <a:buChar char="ü"/>
            </a:pPr>
            <a:r>
              <a:rPr lang="en-AU" sz="2800" i="1" dirty="0"/>
              <a:t>Ask for the teacher’s view</a:t>
            </a:r>
          </a:p>
          <a:p>
            <a:pPr algn="just">
              <a:buFont typeface="Wingdings" panose="05000000000000000000" pitchFamily="2" charset="2"/>
              <a:buChar char="ü"/>
            </a:pPr>
            <a:r>
              <a:rPr lang="en-AU" sz="2800" i="1" dirty="0"/>
              <a:t>Be assertive but not angry or accusing if you feel “fobbed off”</a:t>
            </a:r>
          </a:p>
          <a:p>
            <a:pPr algn="just">
              <a:buFont typeface="Wingdings" panose="05000000000000000000" pitchFamily="2" charset="2"/>
              <a:buChar char="ü"/>
            </a:pPr>
            <a:r>
              <a:rPr lang="en-AU" sz="2800" i="1" dirty="0"/>
              <a:t>End the meeting with an agreed plan</a:t>
            </a:r>
          </a:p>
          <a:p>
            <a:pPr algn="just">
              <a:buFont typeface="Wingdings" panose="05000000000000000000" pitchFamily="2" charset="2"/>
              <a:buChar char="ü"/>
            </a:pPr>
            <a:r>
              <a:rPr lang="en-AU" sz="2800" i="1" dirty="0"/>
              <a:t>Follow up, keep in touch</a:t>
            </a:r>
          </a:p>
          <a:p>
            <a:pPr algn="just">
              <a:buFont typeface="Wingdings" panose="05000000000000000000" pitchFamily="2" charset="2"/>
              <a:buChar char="ü"/>
            </a:pPr>
            <a:endParaRPr lang="en-AU" sz="2800" i="1" dirty="0"/>
          </a:p>
          <a:p>
            <a:pPr algn="just">
              <a:buFont typeface="Wingdings" panose="05000000000000000000" pitchFamily="2" charset="2"/>
              <a:buChar char="ü"/>
            </a:pPr>
            <a:endParaRPr lang="en-AU" sz="2800" i="1" dirty="0"/>
          </a:p>
        </p:txBody>
      </p:sp>
    </p:spTree>
    <p:extLst>
      <p:ext uri="{BB962C8B-B14F-4D97-AF65-F5344CB8AC3E}">
        <p14:creationId xmlns:p14="http://schemas.microsoft.com/office/powerpoint/2010/main" val="1698391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FF162-D707-4F53-8866-2F36EF3E6D13}"/>
              </a:ext>
            </a:extLst>
          </p:cNvPr>
          <p:cNvSpPr>
            <a:spLocks noGrp="1"/>
          </p:cNvSpPr>
          <p:nvPr>
            <p:ph type="title"/>
          </p:nvPr>
        </p:nvSpPr>
        <p:spPr>
          <a:xfrm>
            <a:off x="1097280" y="286603"/>
            <a:ext cx="10058400" cy="128067"/>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F6BC0F05-5EED-47F0-8E9D-164BA88EC049}"/>
              </a:ext>
            </a:extLst>
          </p:cNvPr>
          <p:cNvSpPr>
            <a:spLocks noGrp="1"/>
          </p:cNvSpPr>
          <p:nvPr>
            <p:ph idx="1"/>
          </p:nvPr>
        </p:nvSpPr>
        <p:spPr>
          <a:xfrm>
            <a:off x="1097280" y="691117"/>
            <a:ext cx="10058400" cy="5177976"/>
          </a:xfrm>
        </p:spPr>
        <p:txBody>
          <a:bodyPr>
            <a:normAutofit/>
          </a:bodyPr>
          <a:lstStyle/>
          <a:p>
            <a:pPr algn="ctr"/>
            <a:r>
              <a:rPr lang="en-AU" sz="8000" dirty="0">
                <a:solidFill>
                  <a:srgbClr val="FF0000"/>
                </a:solidFill>
              </a:rPr>
              <a:t>REMEMBER #2</a:t>
            </a:r>
          </a:p>
          <a:p>
            <a:pPr algn="ctr"/>
            <a:endParaRPr lang="en-AU" sz="2800" dirty="0"/>
          </a:p>
          <a:p>
            <a:pPr algn="ctr"/>
            <a:r>
              <a:rPr lang="en-AU" sz="6000" dirty="0"/>
              <a:t>Results don’t happen overnight!</a:t>
            </a:r>
          </a:p>
        </p:txBody>
      </p:sp>
      <p:pic>
        <p:nvPicPr>
          <p:cNvPr id="5" name="Picture 4" descr="A close up of a clock&#10;&#10;Description automatically generated">
            <a:extLst>
              <a:ext uri="{FF2B5EF4-FFF2-40B4-BE49-F238E27FC236}">
                <a16:creationId xmlns:a16="http://schemas.microsoft.com/office/drawing/2014/main" id="{913F9A6D-D69C-4E60-A069-EC121881D65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9544050" y="4067175"/>
            <a:ext cx="2209800" cy="2220373"/>
          </a:xfrm>
          <a:prstGeom prst="rect">
            <a:avLst/>
          </a:prstGeom>
        </p:spPr>
      </p:pic>
    </p:spTree>
    <p:extLst>
      <p:ext uri="{BB962C8B-B14F-4D97-AF65-F5344CB8AC3E}">
        <p14:creationId xmlns:p14="http://schemas.microsoft.com/office/powerpoint/2010/main" val="1347691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C8F82-EDD3-4004-9425-D0470434CAFA}"/>
              </a:ext>
            </a:extLst>
          </p:cNvPr>
          <p:cNvSpPr>
            <a:spLocks noGrp="1"/>
          </p:cNvSpPr>
          <p:nvPr>
            <p:ph type="title"/>
          </p:nvPr>
        </p:nvSpPr>
        <p:spPr>
          <a:xfrm>
            <a:off x="1097280" y="286603"/>
            <a:ext cx="10058400" cy="138699"/>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1998B145-934B-4F2C-BE7B-6FD0A1B72B87}"/>
              </a:ext>
            </a:extLst>
          </p:cNvPr>
          <p:cNvSpPr>
            <a:spLocks noGrp="1"/>
          </p:cNvSpPr>
          <p:nvPr>
            <p:ph idx="1"/>
          </p:nvPr>
        </p:nvSpPr>
        <p:spPr>
          <a:xfrm>
            <a:off x="1224871" y="425302"/>
            <a:ext cx="10058400" cy="5805377"/>
          </a:xfrm>
        </p:spPr>
        <p:txBody>
          <a:bodyPr>
            <a:normAutofit fontScale="92500" lnSpcReduction="10000"/>
          </a:bodyPr>
          <a:lstStyle/>
          <a:p>
            <a:pPr algn="ctr"/>
            <a:r>
              <a:rPr lang="en-AU" sz="5400" b="1" dirty="0">
                <a:solidFill>
                  <a:srgbClr val="00B0F0"/>
                </a:solidFill>
                <a:latin typeface="Ink Free" panose="03080402000500000000" pitchFamily="66" charset="0"/>
              </a:rPr>
              <a:t>I</a:t>
            </a:r>
            <a:r>
              <a:rPr lang="en-AU" sz="5400" b="1" dirty="0">
                <a:solidFill>
                  <a:srgbClr val="FFC000"/>
                </a:solidFill>
                <a:latin typeface="Ink Free" panose="03080402000500000000" pitchFamily="66" charset="0"/>
              </a:rPr>
              <a:t>d</a:t>
            </a:r>
            <a:r>
              <a:rPr lang="en-AU" sz="5400" b="1" dirty="0">
                <a:solidFill>
                  <a:srgbClr val="7030A0"/>
                </a:solidFill>
                <a:latin typeface="Ink Free" panose="03080402000500000000" pitchFamily="66" charset="0"/>
              </a:rPr>
              <a:t>e</a:t>
            </a:r>
            <a:r>
              <a:rPr lang="en-AU" sz="5400" b="1" dirty="0">
                <a:solidFill>
                  <a:srgbClr val="FF0000"/>
                </a:solidFill>
                <a:latin typeface="Ink Free" panose="03080402000500000000" pitchFamily="66" charset="0"/>
              </a:rPr>
              <a:t>a</a:t>
            </a:r>
            <a:r>
              <a:rPr lang="en-AU" sz="5400" b="1" dirty="0">
                <a:solidFill>
                  <a:schemeClr val="accent1"/>
                </a:solidFill>
                <a:latin typeface="Ink Free" panose="03080402000500000000" pitchFamily="66" charset="0"/>
              </a:rPr>
              <a:t>s</a:t>
            </a:r>
            <a:r>
              <a:rPr lang="en-AU" sz="5400" b="1" dirty="0">
                <a:latin typeface="Ink Free" panose="03080402000500000000" pitchFamily="66" charset="0"/>
              </a:rPr>
              <a:t> </a:t>
            </a:r>
            <a:r>
              <a:rPr lang="en-AU" sz="5400" b="1" dirty="0">
                <a:solidFill>
                  <a:srgbClr val="FFFF00"/>
                </a:solidFill>
                <a:latin typeface="Ink Free" panose="03080402000500000000" pitchFamily="66" charset="0"/>
              </a:rPr>
              <a:t>f</a:t>
            </a:r>
            <a:r>
              <a:rPr lang="en-AU" sz="5400" b="1" dirty="0">
                <a:solidFill>
                  <a:schemeClr val="accent6">
                    <a:lumMod val="40000"/>
                    <a:lumOff val="60000"/>
                  </a:schemeClr>
                </a:solidFill>
                <a:latin typeface="Ink Free" panose="03080402000500000000" pitchFamily="66" charset="0"/>
              </a:rPr>
              <a:t>o</a:t>
            </a:r>
            <a:r>
              <a:rPr lang="en-AU" sz="5400" b="1" dirty="0">
                <a:solidFill>
                  <a:srgbClr val="00B0F0"/>
                </a:solidFill>
                <a:latin typeface="Ink Free" panose="03080402000500000000" pitchFamily="66" charset="0"/>
              </a:rPr>
              <a:t>r</a:t>
            </a:r>
            <a:r>
              <a:rPr lang="en-AU" sz="5400" b="1" dirty="0">
                <a:latin typeface="Ink Free" panose="03080402000500000000" pitchFamily="66" charset="0"/>
              </a:rPr>
              <a:t> </a:t>
            </a:r>
            <a:r>
              <a:rPr lang="en-AU" sz="5400" b="1" dirty="0">
                <a:solidFill>
                  <a:srgbClr val="FFC000"/>
                </a:solidFill>
                <a:latin typeface="Ink Free" panose="03080402000500000000" pitchFamily="66" charset="0"/>
              </a:rPr>
              <a:t>y</a:t>
            </a:r>
            <a:r>
              <a:rPr lang="en-AU" sz="5400" b="1" dirty="0">
                <a:solidFill>
                  <a:srgbClr val="7030A0"/>
                </a:solidFill>
                <a:latin typeface="Ink Free" panose="03080402000500000000" pitchFamily="66" charset="0"/>
              </a:rPr>
              <a:t>o</a:t>
            </a:r>
            <a:r>
              <a:rPr lang="en-AU" sz="5400" b="1" dirty="0">
                <a:solidFill>
                  <a:srgbClr val="FF0000"/>
                </a:solidFill>
                <a:latin typeface="Ink Free" panose="03080402000500000000" pitchFamily="66" charset="0"/>
              </a:rPr>
              <a:t>u</a:t>
            </a:r>
            <a:r>
              <a:rPr lang="en-AU" sz="5400" b="1" dirty="0">
                <a:solidFill>
                  <a:schemeClr val="accent1"/>
                </a:solidFill>
                <a:latin typeface="Ink Free" panose="03080402000500000000" pitchFamily="66" charset="0"/>
              </a:rPr>
              <a:t>r</a:t>
            </a:r>
            <a:r>
              <a:rPr lang="en-AU" sz="5400" b="1" dirty="0">
                <a:latin typeface="Ink Free" panose="03080402000500000000" pitchFamily="66" charset="0"/>
              </a:rPr>
              <a:t> </a:t>
            </a:r>
            <a:r>
              <a:rPr lang="en-AU" sz="5400" b="1" dirty="0">
                <a:solidFill>
                  <a:srgbClr val="FFFF00"/>
                </a:solidFill>
                <a:latin typeface="Ink Free" panose="03080402000500000000" pitchFamily="66" charset="0"/>
              </a:rPr>
              <a:t>c</a:t>
            </a:r>
            <a:r>
              <a:rPr lang="en-AU" sz="5400" b="1" dirty="0">
                <a:solidFill>
                  <a:schemeClr val="accent6">
                    <a:lumMod val="40000"/>
                    <a:lumOff val="60000"/>
                  </a:schemeClr>
                </a:solidFill>
                <a:latin typeface="Ink Free" panose="03080402000500000000" pitchFamily="66" charset="0"/>
              </a:rPr>
              <a:t>h</a:t>
            </a:r>
            <a:r>
              <a:rPr lang="en-AU" sz="5400" b="1" dirty="0">
                <a:solidFill>
                  <a:srgbClr val="00B0F0"/>
                </a:solidFill>
                <a:latin typeface="Ink Free" panose="03080402000500000000" pitchFamily="66" charset="0"/>
              </a:rPr>
              <a:t>i</a:t>
            </a:r>
            <a:r>
              <a:rPr lang="en-AU" sz="5400" b="1" dirty="0">
                <a:solidFill>
                  <a:srgbClr val="FFC000"/>
                </a:solidFill>
                <a:latin typeface="Ink Free" panose="03080402000500000000" pitchFamily="66" charset="0"/>
              </a:rPr>
              <a:t>l</a:t>
            </a:r>
            <a:r>
              <a:rPr lang="en-AU" sz="5400" b="1" dirty="0">
                <a:solidFill>
                  <a:srgbClr val="7030A0"/>
                </a:solidFill>
                <a:latin typeface="Ink Free" panose="03080402000500000000" pitchFamily="66" charset="0"/>
              </a:rPr>
              <a:t>d</a:t>
            </a:r>
            <a:r>
              <a:rPr lang="en-AU" sz="5400" b="1" dirty="0">
                <a:latin typeface="Ink Free" panose="03080402000500000000" pitchFamily="66" charset="0"/>
              </a:rPr>
              <a:t> </a:t>
            </a:r>
            <a:r>
              <a:rPr lang="en-AU" sz="5400" b="1" dirty="0">
                <a:solidFill>
                  <a:srgbClr val="FF0000"/>
                </a:solidFill>
                <a:latin typeface="Ink Free" panose="03080402000500000000" pitchFamily="66" charset="0"/>
              </a:rPr>
              <a:t>t</a:t>
            </a:r>
            <a:r>
              <a:rPr lang="en-AU" sz="5400" b="1" dirty="0">
                <a:solidFill>
                  <a:schemeClr val="accent1"/>
                </a:solidFill>
                <a:latin typeface="Ink Free" panose="03080402000500000000" pitchFamily="66" charset="0"/>
              </a:rPr>
              <a:t>o</a:t>
            </a:r>
            <a:r>
              <a:rPr lang="en-AU" sz="5400" b="1" dirty="0">
                <a:latin typeface="Ink Free" panose="03080402000500000000" pitchFamily="66" charset="0"/>
              </a:rPr>
              <a:t> </a:t>
            </a:r>
            <a:r>
              <a:rPr lang="en-AU" sz="5400" b="1" dirty="0">
                <a:solidFill>
                  <a:srgbClr val="FFFF00"/>
                </a:solidFill>
                <a:latin typeface="Ink Free" panose="03080402000500000000" pitchFamily="66" charset="0"/>
              </a:rPr>
              <a:t>t</a:t>
            </a:r>
            <a:r>
              <a:rPr lang="en-AU" sz="5400" b="1" dirty="0">
                <a:solidFill>
                  <a:schemeClr val="accent6">
                    <a:lumMod val="40000"/>
                    <a:lumOff val="60000"/>
                  </a:schemeClr>
                </a:solidFill>
                <a:latin typeface="Ink Free" panose="03080402000500000000" pitchFamily="66" charset="0"/>
              </a:rPr>
              <a:t>r</a:t>
            </a:r>
            <a:r>
              <a:rPr lang="en-AU" sz="5400" b="1" dirty="0">
                <a:solidFill>
                  <a:srgbClr val="00B0F0"/>
                </a:solidFill>
                <a:latin typeface="Ink Free" panose="03080402000500000000" pitchFamily="66" charset="0"/>
              </a:rPr>
              <a:t>y</a:t>
            </a:r>
          </a:p>
          <a:p>
            <a:r>
              <a:rPr lang="en-AU" sz="1900" b="1" i="1" dirty="0"/>
              <a:t>It’s important for your child to have some strategies to use if they are being harassed or bullied. </a:t>
            </a:r>
          </a:p>
          <a:p>
            <a:endParaRPr lang="en-AU" sz="1900" b="1" i="1" dirty="0"/>
          </a:p>
          <a:p>
            <a:r>
              <a:rPr lang="en-AU" sz="1900" dirty="0"/>
              <a:t>This gives them some feelings of </a:t>
            </a:r>
            <a:r>
              <a:rPr lang="en-AU" sz="1900" b="1" dirty="0"/>
              <a:t>taking control</a:t>
            </a:r>
            <a:r>
              <a:rPr lang="en-AU" sz="1900" dirty="0"/>
              <a:t>, </a:t>
            </a:r>
            <a:r>
              <a:rPr lang="en-AU" sz="1900" b="1" dirty="0"/>
              <a:t>problem-solving</a:t>
            </a:r>
            <a:r>
              <a:rPr lang="en-AU" sz="1900" dirty="0"/>
              <a:t> and is generally good </a:t>
            </a:r>
            <a:r>
              <a:rPr lang="en-AU" sz="1900" b="1" dirty="0"/>
              <a:t>practice</a:t>
            </a:r>
            <a:r>
              <a:rPr lang="en-AU" sz="1900" dirty="0"/>
              <a:t> for events they’ll likely experience throughout life.</a:t>
            </a:r>
          </a:p>
          <a:p>
            <a:pPr>
              <a:buFont typeface="Wingdings" panose="05000000000000000000" pitchFamily="2" charset="2"/>
              <a:buChar char="v"/>
            </a:pPr>
            <a:r>
              <a:rPr lang="en-AU" sz="1900" dirty="0"/>
              <a:t>Ignore it</a:t>
            </a:r>
          </a:p>
          <a:p>
            <a:pPr>
              <a:buFont typeface="Wingdings" panose="05000000000000000000" pitchFamily="2" charset="2"/>
              <a:buChar char="v"/>
            </a:pPr>
            <a:r>
              <a:rPr lang="en-AU" sz="1900" dirty="0"/>
              <a:t>Move away from the bully</a:t>
            </a:r>
          </a:p>
          <a:p>
            <a:pPr>
              <a:buFont typeface="Wingdings" panose="05000000000000000000" pitchFamily="2" charset="2"/>
              <a:buChar char="v"/>
            </a:pPr>
            <a:r>
              <a:rPr lang="en-AU" sz="1900" dirty="0"/>
              <a:t>Tell the bully (loudly) to stop – especially if they are teasing or name-calling</a:t>
            </a:r>
          </a:p>
          <a:p>
            <a:pPr>
              <a:buFont typeface="Wingdings" panose="05000000000000000000" pitchFamily="2" charset="2"/>
              <a:buChar char="v"/>
            </a:pPr>
            <a:r>
              <a:rPr lang="en-AU" sz="1900" dirty="0"/>
              <a:t>Avoid high-risk places, without avoiding where you need to be</a:t>
            </a:r>
          </a:p>
          <a:p>
            <a:pPr>
              <a:buFont typeface="Wingdings" panose="05000000000000000000" pitchFamily="2" charset="2"/>
              <a:buChar char="v"/>
            </a:pPr>
            <a:r>
              <a:rPr lang="en-AU" sz="1900" dirty="0"/>
              <a:t>Stay around other people (other friends, adults, the teacher)</a:t>
            </a:r>
          </a:p>
          <a:p>
            <a:pPr>
              <a:buFont typeface="Wingdings" panose="05000000000000000000" pitchFamily="2" charset="2"/>
              <a:buChar char="v"/>
            </a:pPr>
            <a:r>
              <a:rPr lang="en-AU" sz="1900" dirty="0"/>
              <a:t>Ask others to help (a bully is less likely to strike then)</a:t>
            </a:r>
          </a:p>
          <a:p>
            <a:pPr>
              <a:buFont typeface="Wingdings" panose="05000000000000000000" pitchFamily="2" charset="2"/>
              <a:buChar char="v"/>
            </a:pPr>
            <a:r>
              <a:rPr lang="en-AU" sz="1900" dirty="0"/>
              <a:t>Tell the teacher or other grown-ups, especially if there is physical assault or theft</a:t>
            </a:r>
          </a:p>
          <a:p>
            <a:pPr>
              <a:buFont typeface="Wingdings" panose="05000000000000000000" pitchFamily="2" charset="2"/>
              <a:buChar char="v"/>
            </a:pPr>
            <a:r>
              <a:rPr lang="en-AU" sz="1900" dirty="0"/>
              <a:t>Check with your child what they have already done, if anything has worked before</a:t>
            </a:r>
          </a:p>
          <a:p>
            <a:pPr>
              <a:buFont typeface="Wingdings" panose="05000000000000000000" pitchFamily="2" charset="2"/>
              <a:buChar char="v"/>
            </a:pPr>
            <a:endParaRPr lang="en-AU" sz="1900" dirty="0"/>
          </a:p>
        </p:txBody>
      </p:sp>
    </p:spTree>
    <p:extLst>
      <p:ext uri="{BB962C8B-B14F-4D97-AF65-F5344CB8AC3E}">
        <p14:creationId xmlns:p14="http://schemas.microsoft.com/office/powerpoint/2010/main" val="4285369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E597D-6102-4F53-9120-6E8F114AC9B7}"/>
              </a:ext>
            </a:extLst>
          </p:cNvPr>
          <p:cNvSpPr>
            <a:spLocks noGrp="1"/>
          </p:cNvSpPr>
          <p:nvPr>
            <p:ph type="title"/>
          </p:nvPr>
        </p:nvSpPr>
        <p:spPr>
          <a:xfrm flipV="1">
            <a:off x="1097280" y="191386"/>
            <a:ext cx="10058400" cy="95217"/>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08BD056D-D2BD-445E-AF41-6BBEC2B0BAC6}"/>
              </a:ext>
            </a:extLst>
          </p:cNvPr>
          <p:cNvSpPr>
            <a:spLocks noGrp="1"/>
          </p:cNvSpPr>
          <p:nvPr>
            <p:ph idx="1"/>
          </p:nvPr>
        </p:nvSpPr>
        <p:spPr>
          <a:xfrm>
            <a:off x="1097280" y="404037"/>
            <a:ext cx="10058400" cy="5465055"/>
          </a:xfrm>
        </p:spPr>
        <p:txBody>
          <a:bodyPr>
            <a:normAutofit/>
          </a:bodyPr>
          <a:lstStyle/>
          <a:p>
            <a:pPr marL="0" indent="0" algn="ctr">
              <a:buNone/>
            </a:pPr>
            <a:r>
              <a:rPr lang="en-AU" sz="8000" b="1" dirty="0">
                <a:solidFill>
                  <a:srgbClr val="FF0000"/>
                </a:solidFill>
              </a:rPr>
              <a:t>REMEMBER #3</a:t>
            </a:r>
          </a:p>
          <a:p>
            <a:pPr algn="ctr"/>
            <a:r>
              <a:rPr lang="en-AU" sz="6600" b="1" dirty="0">
                <a:solidFill>
                  <a:schemeClr val="tx1"/>
                </a:solidFill>
              </a:rPr>
              <a:t>Your kids learn mostly from observing you -</a:t>
            </a:r>
          </a:p>
          <a:p>
            <a:pPr algn="ctr"/>
            <a:r>
              <a:rPr lang="en-AU" sz="6600" b="1" dirty="0">
                <a:solidFill>
                  <a:schemeClr val="tx1"/>
                </a:solidFill>
              </a:rPr>
              <a:t>Be a good role model!</a:t>
            </a:r>
          </a:p>
          <a:p>
            <a:pPr algn="ctr"/>
            <a:r>
              <a:rPr lang="en-AU" sz="3200" b="1" dirty="0">
                <a:solidFill>
                  <a:schemeClr val="tx1"/>
                </a:solidFill>
              </a:rPr>
              <a:t>Always treat others with kindness and respect</a:t>
            </a:r>
          </a:p>
          <a:p>
            <a:pPr algn="ctr"/>
            <a:endParaRPr lang="en-AU" sz="6600" b="1" dirty="0">
              <a:solidFill>
                <a:schemeClr val="tx1"/>
              </a:solidFill>
            </a:endParaRPr>
          </a:p>
        </p:txBody>
      </p:sp>
      <p:pic>
        <p:nvPicPr>
          <p:cNvPr id="5" name="Picture 4" descr="A picture containing room, drawing&#10;&#10;Description automatically generated">
            <a:extLst>
              <a:ext uri="{FF2B5EF4-FFF2-40B4-BE49-F238E27FC236}">
                <a16:creationId xmlns:a16="http://schemas.microsoft.com/office/drawing/2014/main" id="{5835D1D8-DCD0-482E-92C1-038CD1A4055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1735950" y="695356"/>
            <a:ext cx="1039786" cy="944982"/>
          </a:xfrm>
          <a:prstGeom prst="rect">
            <a:avLst/>
          </a:prstGeom>
        </p:spPr>
      </p:pic>
      <p:pic>
        <p:nvPicPr>
          <p:cNvPr id="8" name="Picture 7" descr="A close up of a logo&#10;&#10;Description automatically generated">
            <a:extLst>
              <a:ext uri="{FF2B5EF4-FFF2-40B4-BE49-F238E27FC236}">
                <a16:creationId xmlns:a16="http://schemas.microsoft.com/office/drawing/2014/main" id="{A8CB830A-816F-4B55-9333-98AD876DC03C}"/>
              </a:ext>
            </a:extLst>
          </p:cNvPr>
          <p:cNvPicPr>
            <a:picLocks noChangeAspect="1"/>
          </p:cNvPicPr>
          <p:nvPr/>
        </p:nvPicPr>
        <p:blipFill>
          <a:blip r:embed="rId4" cstate="hqprint">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9639646" y="516418"/>
            <a:ext cx="1276329" cy="1302858"/>
          </a:xfrm>
          <a:prstGeom prst="rect">
            <a:avLst/>
          </a:prstGeom>
        </p:spPr>
      </p:pic>
      <p:sp>
        <p:nvSpPr>
          <p:cNvPr id="9" name="TextBox 8">
            <a:extLst>
              <a:ext uri="{FF2B5EF4-FFF2-40B4-BE49-F238E27FC236}">
                <a16:creationId xmlns:a16="http://schemas.microsoft.com/office/drawing/2014/main" id="{EA643ADF-B95B-4C5B-A865-32FF8A90CA44}"/>
              </a:ext>
            </a:extLst>
          </p:cNvPr>
          <p:cNvSpPr txBox="1"/>
          <p:nvPr/>
        </p:nvSpPr>
        <p:spPr>
          <a:xfrm>
            <a:off x="3524250" y="6858000"/>
            <a:ext cx="5143500" cy="230832"/>
          </a:xfrm>
          <a:prstGeom prst="rect">
            <a:avLst/>
          </a:prstGeom>
          <a:noFill/>
        </p:spPr>
        <p:txBody>
          <a:bodyPr wrap="square" rtlCol="0">
            <a:spAutoFit/>
          </a:bodyPr>
          <a:lstStyle/>
          <a:p>
            <a:r>
              <a:rPr lang="en-AU" sz="900">
                <a:hlinkClick r:id="rId5" tooltip="http://motheringtimes.blogspot.com/2013/06/fathers-day-gift-baskets-2013.html"/>
              </a:rPr>
              <a:t>This Photo</a:t>
            </a:r>
            <a:r>
              <a:rPr lang="en-AU" sz="900"/>
              <a:t> by Unknown Author is licensed under </a:t>
            </a:r>
            <a:r>
              <a:rPr lang="en-AU" sz="900">
                <a:hlinkClick r:id="rId6" tooltip="https://creativecommons.org/licenses/by-nc-sa/3.0/"/>
              </a:rPr>
              <a:t>CC BY-SA-NC</a:t>
            </a:r>
            <a:endParaRPr lang="en-AU" sz="900"/>
          </a:p>
        </p:txBody>
      </p:sp>
    </p:spTree>
    <p:extLst>
      <p:ext uri="{BB962C8B-B14F-4D97-AF65-F5344CB8AC3E}">
        <p14:creationId xmlns:p14="http://schemas.microsoft.com/office/powerpoint/2010/main" val="1464043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DE135-3740-4A9E-89F6-3047FF221239}"/>
              </a:ext>
            </a:extLst>
          </p:cNvPr>
          <p:cNvSpPr>
            <a:spLocks noGrp="1"/>
          </p:cNvSpPr>
          <p:nvPr>
            <p:ph type="title"/>
          </p:nvPr>
        </p:nvSpPr>
        <p:spPr>
          <a:xfrm>
            <a:off x="1097280" y="286603"/>
            <a:ext cx="10058400" cy="64271"/>
          </a:xfrm>
        </p:spPr>
        <p:txBody>
          <a:bodyPr>
            <a:normAutofit fontScale="90000"/>
          </a:bodyPr>
          <a:lstStyle/>
          <a:p>
            <a:pPr algn="ctr"/>
            <a:endParaRPr lang="en-AU" sz="3200" dirty="0"/>
          </a:p>
        </p:txBody>
      </p:sp>
      <p:sp>
        <p:nvSpPr>
          <p:cNvPr id="3" name="Content Placeholder 2">
            <a:extLst>
              <a:ext uri="{FF2B5EF4-FFF2-40B4-BE49-F238E27FC236}">
                <a16:creationId xmlns:a16="http://schemas.microsoft.com/office/drawing/2014/main" id="{D8F649B8-E046-4D2F-A493-320A130E6F33}"/>
              </a:ext>
            </a:extLst>
          </p:cNvPr>
          <p:cNvSpPr>
            <a:spLocks noGrp="1"/>
          </p:cNvSpPr>
          <p:nvPr>
            <p:ph idx="1"/>
          </p:nvPr>
        </p:nvSpPr>
        <p:spPr>
          <a:xfrm>
            <a:off x="1097280" y="350874"/>
            <a:ext cx="10058400" cy="5528851"/>
          </a:xfrm>
        </p:spPr>
        <p:txBody>
          <a:bodyPr>
            <a:normAutofit fontScale="92500" lnSpcReduction="10000"/>
          </a:bodyPr>
          <a:lstStyle/>
          <a:p>
            <a:pPr algn="ctr"/>
            <a:r>
              <a:rPr lang="en-AU" sz="4800" b="1" dirty="0">
                <a:solidFill>
                  <a:srgbClr val="FF0000"/>
                </a:solidFill>
              </a:rPr>
              <a:t>Our job as parents</a:t>
            </a:r>
          </a:p>
          <a:p>
            <a:pPr algn="just"/>
            <a:r>
              <a:rPr lang="en-AU" sz="3200" b="1" dirty="0"/>
              <a:t>Raise our children to be  good adults and citizens by:</a:t>
            </a:r>
          </a:p>
          <a:p>
            <a:pPr algn="just"/>
            <a:endParaRPr lang="en-AU" sz="3200" b="1" dirty="0"/>
          </a:p>
          <a:p>
            <a:pPr lvl="1" algn="just"/>
            <a:r>
              <a:rPr lang="en-AU" sz="3200" dirty="0"/>
              <a:t>Giving them unconditional </a:t>
            </a:r>
            <a:r>
              <a:rPr lang="en-AU" sz="4000" b="1" dirty="0"/>
              <a:t>love</a:t>
            </a:r>
          </a:p>
          <a:p>
            <a:pPr lvl="1" algn="just"/>
            <a:r>
              <a:rPr lang="en-AU" sz="3200" dirty="0"/>
              <a:t>Providing shelter, food, warmth, </a:t>
            </a:r>
            <a:r>
              <a:rPr lang="en-AU" sz="4000" b="1" dirty="0"/>
              <a:t>safety</a:t>
            </a:r>
            <a:r>
              <a:rPr lang="en-AU" sz="3200" dirty="0"/>
              <a:t> from harm</a:t>
            </a:r>
          </a:p>
          <a:p>
            <a:pPr lvl="1" algn="just"/>
            <a:r>
              <a:rPr lang="en-AU" sz="3200" dirty="0"/>
              <a:t>Developing </a:t>
            </a:r>
            <a:r>
              <a:rPr lang="en-AU" sz="4000" b="1" dirty="0"/>
              <a:t>connection</a:t>
            </a:r>
            <a:r>
              <a:rPr lang="en-AU" sz="3200" dirty="0"/>
              <a:t> to family and other people</a:t>
            </a:r>
          </a:p>
          <a:p>
            <a:pPr lvl="1" algn="just"/>
            <a:r>
              <a:rPr lang="en-AU" sz="3200" dirty="0"/>
              <a:t>A sense of </a:t>
            </a:r>
            <a:r>
              <a:rPr lang="en-AU" sz="4000" b="1" dirty="0"/>
              <a:t>belonging</a:t>
            </a:r>
            <a:r>
              <a:rPr lang="en-AU" sz="3200" dirty="0"/>
              <a:t> and </a:t>
            </a:r>
            <a:r>
              <a:rPr lang="en-AU" sz="4000" b="1" dirty="0"/>
              <a:t>worthiness</a:t>
            </a:r>
            <a:r>
              <a:rPr lang="en-AU" sz="3200" dirty="0"/>
              <a:t> </a:t>
            </a:r>
          </a:p>
          <a:p>
            <a:pPr lvl="1" algn="just"/>
            <a:r>
              <a:rPr lang="en-AU" sz="3200" dirty="0"/>
              <a:t>Fostering </a:t>
            </a:r>
            <a:r>
              <a:rPr lang="en-AU" sz="4000" b="1" dirty="0"/>
              <a:t>trust</a:t>
            </a:r>
            <a:r>
              <a:rPr lang="en-AU" sz="3200" dirty="0"/>
              <a:t> in relationships and help-seeking</a:t>
            </a:r>
          </a:p>
          <a:p>
            <a:pPr lvl="1"/>
            <a:r>
              <a:rPr lang="en-AU" sz="3200" dirty="0"/>
              <a:t>Building</a:t>
            </a:r>
            <a:r>
              <a:rPr lang="en-AU" sz="4000" b="1" dirty="0"/>
              <a:t> confidence</a:t>
            </a:r>
            <a:r>
              <a:rPr lang="en-AU" sz="3200" dirty="0"/>
              <a:t> to be independent in the world</a:t>
            </a:r>
          </a:p>
        </p:txBody>
      </p:sp>
    </p:spTree>
    <p:extLst>
      <p:ext uri="{BB962C8B-B14F-4D97-AF65-F5344CB8AC3E}">
        <p14:creationId xmlns:p14="http://schemas.microsoft.com/office/powerpoint/2010/main" val="2800493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C23CC-E881-43A5-8C25-FB0FAF12C376}"/>
              </a:ext>
            </a:extLst>
          </p:cNvPr>
          <p:cNvSpPr>
            <a:spLocks noGrp="1"/>
          </p:cNvSpPr>
          <p:nvPr>
            <p:ph type="title"/>
          </p:nvPr>
        </p:nvSpPr>
        <p:spPr>
          <a:xfrm flipV="1">
            <a:off x="1097280" y="240884"/>
            <a:ext cx="10058400" cy="45719"/>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C23AA1AD-3EF4-4A0E-AC62-7F3CBD72D7B5}"/>
              </a:ext>
            </a:extLst>
          </p:cNvPr>
          <p:cNvSpPr>
            <a:spLocks noGrp="1"/>
          </p:cNvSpPr>
          <p:nvPr>
            <p:ph idx="1"/>
          </p:nvPr>
        </p:nvSpPr>
        <p:spPr>
          <a:xfrm>
            <a:off x="1097280" y="502920"/>
            <a:ext cx="10058400" cy="5674595"/>
          </a:xfrm>
        </p:spPr>
        <p:txBody>
          <a:bodyPr>
            <a:normAutofit lnSpcReduction="10000"/>
          </a:bodyPr>
          <a:lstStyle/>
          <a:p>
            <a:pPr algn="ctr"/>
            <a:r>
              <a:rPr lang="en-AU" sz="8000" b="1" dirty="0">
                <a:solidFill>
                  <a:srgbClr val="FF0000"/>
                </a:solidFill>
              </a:rPr>
              <a:t>REMEMBER #4</a:t>
            </a:r>
          </a:p>
          <a:p>
            <a:pPr algn="ctr"/>
            <a:r>
              <a:rPr lang="en-AU" sz="4800" b="1">
                <a:solidFill>
                  <a:schemeClr val="tx1"/>
                </a:solidFill>
              </a:rPr>
              <a:t>Your </a:t>
            </a:r>
            <a:r>
              <a:rPr lang="en-AU" sz="4800" b="1" dirty="0">
                <a:solidFill>
                  <a:schemeClr val="tx1"/>
                </a:solidFill>
              </a:rPr>
              <a:t>child doesn’t need you to be a </a:t>
            </a:r>
          </a:p>
          <a:p>
            <a:pPr algn="ctr"/>
            <a:r>
              <a:rPr lang="en-AU" sz="4800" b="1" dirty="0">
                <a:solidFill>
                  <a:srgbClr val="00B050"/>
                </a:solidFill>
              </a:rPr>
              <a:t>Lawn mower</a:t>
            </a:r>
            <a:r>
              <a:rPr lang="en-AU" sz="4800" b="1" dirty="0">
                <a:solidFill>
                  <a:schemeClr val="tx1"/>
                </a:solidFill>
              </a:rPr>
              <a:t>, or </a:t>
            </a:r>
          </a:p>
          <a:p>
            <a:pPr algn="ctr"/>
            <a:r>
              <a:rPr lang="en-AU" sz="4800" b="1" dirty="0">
                <a:solidFill>
                  <a:srgbClr val="00B0F0"/>
                </a:solidFill>
              </a:rPr>
              <a:t>Helicopter</a:t>
            </a:r>
            <a:r>
              <a:rPr lang="en-AU" sz="4800" b="1" dirty="0">
                <a:solidFill>
                  <a:schemeClr val="tx1"/>
                </a:solidFill>
              </a:rPr>
              <a:t> parent</a:t>
            </a:r>
          </a:p>
          <a:p>
            <a:pPr algn="ctr"/>
            <a:r>
              <a:rPr lang="en-AU" sz="4800" b="1" dirty="0">
                <a:solidFill>
                  <a:schemeClr val="tx1"/>
                </a:solidFill>
              </a:rPr>
              <a:t>The idea is to give them the skills they will need to live </a:t>
            </a:r>
            <a:r>
              <a:rPr lang="en-AU" sz="4800" b="1" u="sng" dirty="0">
                <a:solidFill>
                  <a:schemeClr val="tx1"/>
                </a:solidFill>
              </a:rPr>
              <a:t>THEIR</a:t>
            </a:r>
            <a:r>
              <a:rPr lang="en-AU" sz="4800" b="1" dirty="0">
                <a:solidFill>
                  <a:schemeClr val="tx1"/>
                </a:solidFill>
              </a:rPr>
              <a:t> life!</a:t>
            </a:r>
            <a:endParaRPr lang="en-AU" sz="6000" b="1" dirty="0">
              <a:solidFill>
                <a:schemeClr val="tx1"/>
              </a:solidFill>
            </a:endParaRPr>
          </a:p>
        </p:txBody>
      </p:sp>
      <p:pic>
        <p:nvPicPr>
          <p:cNvPr id="8" name="Picture 7" descr="A close up of a toy&#10;&#10;Description automatically generated">
            <a:extLst>
              <a:ext uri="{FF2B5EF4-FFF2-40B4-BE49-F238E27FC236}">
                <a16:creationId xmlns:a16="http://schemas.microsoft.com/office/drawing/2014/main" id="{9D7095B6-44D2-4C16-9208-E967E4F9EDE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8750302" y="2431731"/>
            <a:ext cx="1994538" cy="1994538"/>
          </a:xfrm>
          <a:prstGeom prst="rect">
            <a:avLst/>
          </a:prstGeom>
        </p:spPr>
      </p:pic>
      <p:pic>
        <p:nvPicPr>
          <p:cNvPr id="11" name="Picture 10" descr="A close up of a toy&#10;&#10;Description automatically generated">
            <a:extLst>
              <a:ext uri="{FF2B5EF4-FFF2-40B4-BE49-F238E27FC236}">
                <a16:creationId xmlns:a16="http://schemas.microsoft.com/office/drawing/2014/main" id="{79600AE3-CC0B-46B9-A3BC-77945689D6A5}"/>
              </a:ext>
            </a:extLst>
          </p:cNvPr>
          <p:cNvPicPr>
            <a:picLocks noChangeAspect="1"/>
          </p:cNvPicPr>
          <p:nvPr/>
        </p:nvPicPr>
        <p:blipFill>
          <a:blip r:embed="rId4" cstate="hqprint">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2286000" y="2864734"/>
            <a:ext cx="1155700" cy="1313295"/>
          </a:xfrm>
          <a:prstGeom prst="rect">
            <a:avLst/>
          </a:prstGeom>
        </p:spPr>
      </p:pic>
    </p:spTree>
    <p:extLst>
      <p:ext uri="{BB962C8B-B14F-4D97-AF65-F5344CB8AC3E}">
        <p14:creationId xmlns:p14="http://schemas.microsoft.com/office/powerpoint/2010/main" val="1790799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2C222-DF98-46BB-86E9-6CDD98AF2D8D}"/>
              </a:ext>
            </a:extLst>
          </p:cNvPr>
          <p:cNvSpPr>
            <a:spLocks noGrp="1"/>
          </p:cNvSpPr>
          <p:nvPr>
            <p:ph type="title"/>
          </p:nvPr>
        </p:nvSpPr>
        <p:spPr>
          <a:xfrm>
            <a:off x="1097280" y="286604"/>
            <a:ext cx="10058400" cy="74904"/>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EE16F606-49DD-46F8-A02B-C7A2897B1D6F}"/>
              </a:ext>
            </a:extLst>
          </p:cNvPr>
          <p:cNvSpPr>
            <a:spLocks noGrp="1"/>
          </p:cNvSpPr>
          <p:nvPr>
            <p:ph idx="1"/>
          </p:nvPr>
        </p:nvSpPr>
        <p:spPr>
          <a:xfrm>
            <a:off x="1097280" y="606057"/>
            <a:ext cx="10058400" cy="5263036"/>
          </a:xfrm>
        </p:spPr>
        <p:txBody>
          <a:bodyPr>
            <a:normAutofit/>
          </a:bodyPr>
          <a:lstStyle/>
          <a:p>
            <a:pPr algn="ctr"/>
            <a:r>
              <a:rPr lang="en-AU" sz="8000" b="1" dirty="0">
                <a:solidFill>
                  <a:srgbClr val="FF0000"/>
                </a:solidFill>
              </a:rPr>
              <a:t>REMEMBER #5</a:t>
            </a:r>
          </a:p>
          <a:p>
            <a:pPr algn="ctr"/>
            <a:r>
              <a:rPr lang="en-AU" sz="6000" b="1" dirty="0">
                <a:solidFill>
                  <a:schemeClr val="tx1"/>
                </a:solidFill>
              </a:rPr>
              <a:t>A </a:t>
            </a:r>
            <a:r>
              <a:rPr lang="en-AU" sz="6000" b="1" u="sng" dirty="0">
                <a:solidFill>
                  <a:schemeClr val="tx1"/>
                </a:solidFill>
              </a:rPr>
              <a:t>handout</a:t>
            </a:r>
            <a:r>
              <a:rPr lang="en-AU" sz="6000" b="1" dirty="0">
                <a:solidFill>
                  <a:schemeClr val="tx1"/>
                </a:solidFill>
              </a:rPr>
              <a:t> for you!</a:t>
            </a:r>
          </a:p>
          <a:p>
            <a:pPr algn="ctr"/>
            <a:r>
              <a:rPr lang="en-AU" sz="6000" b="1" dirty="0">
                <a:solidFill>
                  <a:schemeClr val="tx1"/>
                </a:solidFill>
              </a:rPr>
              <a:t>This applies to all children, of any age</a:t>
            </a:r>
          </a:p>
        </p:txBody>
      </p:sp>
    </p:spTree>
    <p:extLst>
      <p:ext uri="{BB962C8B-B14F-4D97-AF65-F5344CB8AC3E}">
        <p14:creationId xmlns:p14="http://schemas.microsoft.com/office/powerpoint/2010/main" val="728358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C4AB0-405A-4071-8D38-5015A5EC28EE}"/>
              </a:ext>
            </a:extLst>
          </p:cNvPr>
          <p:cNvSpPr>
            <a:spLocks noGrp="1"/>
          </p:cNvSpPr>
          <p:nvPr>
            <p:ph type="title"/>
          </p:nvPr>
        </p:nvSpPr>
        <p:spPr/>
        <p:txBody>
          <a:bodyPr>
            <a:normAutofit/>
          </a:bodyPr>
          <a:lstStyle/>
          <a:p>
            <a:pPr algn="ctr"/>
            <a:r>
              <a:rPr lang="en-AU" sz="8000" b="1" dirty="0">
                <a:solidFill>
                  <a:srgbClr val="FF0000"/>
                </a:solidFill>
                <a:latin typeface="+mn-lt"/>
              </a:rPr>
              <a:t>Any Questions???</a:t>
            </a:r>
          </a:p>
        </p:txBody>
      </p:sp>
      <p:sp>
        <p:nvSpPr>
          <p:cNvPr id="3" name="Content Placeholder 2">
            <a:extLst>
              <a:ext uri="{FF2B5EF4-FFF2-40B4-BE49-F238E27FC236}">
                <a16:creationId xmlns:a16="http://schemas.microsoft.com/office/drawing/2014/main" id="{2835085E-B968-4B5C-86BB-8A7E9328B817}"/>
              </a:ext>
            </a:extLst>
          </p:cNvPr>
          <p:cNvSpPr>
            <a:spLocks noGrp="1"/>
          </p:cNvSpPr>
          <p:nvPr>
            <p:ph idx="1"/>
          </p:nvPr>
        </p:nvSpPr>
        <p:spPr/>
        <p:txBody>
          <a:bodyPr/>
          <a:lstStyle/>
          <a:p>
            <a:endParaRPr lang="en-AU" dirty="0"/>
          </a:p>
        </p:txBody>
      </p:sp>
    </p:spTree>
    <p:extLst>
      <p:ext uri="{BB962C8B-B14F-4D97-AF65-F5344CB8AC3E}">
        <p14:creationId xmlns:p14="http://schemas.microsoft.com/office/powerpoint/2010/main" val="1365852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9EB7B-7154-45BA-98D1-89720D011D61}"/>
              </a:ext>
            </a:extLst>
          </p:cNvPr>
          <p:cNvSpPr>
            <a:spLocks noGrp="1"/>
          </p:cNvSpPr>
          <p:nvPr>
            <p:ph type="title"/>
          </p:nvPr>
        </p:nvSpPr>
        <p:spPr>
          <a:xfrm>
            <a:off x="1097280" y="286603"/>
            <a:ext cx="10058400" cy="138699"/>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2B82D7AA-EFF2-47AE-B23B-DCFCD9DE0778}"/>
              </a:ext>
            </a:extLst>
          </p:cNvPr>
          <p:cNvSpPr>
            <a:spLocks noGrp="1"/>
          </p:cNvSpPr>
          <p:nvPr>
            <p:ph idx="1"/>
          </p:nvPr>
        </p:nvSpPr>
        <p:spPr>
          <a:xfrm>
            <a:off x="1097280" y="520994"/>
            <a:ext cx="10058400" cy="5435305"/>
          </a:xfrm>
        </p:spPr>
        <p:txBody>
          <a:bodyPr>
            <a:normAutofit fontScale="85000" lnSpcReduction="20000"/>
          </a:bodyPr>
          <a:lstStyle/>
          <a:p>
            <a:pPr algn="ctr"/>
            <a:r>
              <a:rPr lang="en-AU" sz="4700" dirty="0">
                <a:solidFill>
                  <a:schemeClr val="accent1">
                    <a:lumMod val="60000"/>
                    <a:lumOff val="40000"/>
                  </a:schemeClr>
                </a:solidFill>
              </a:rPr>
              <a:t>Other qualities we might want them to have include:</a:t>
            </a:r>
          </a:p>
          <a:p>
            <a:pPr algn="just">
              <a:buFont typeface="Arial" panose="020B0604020202020204" pitchFamily="34" charset="0"/>
              <a:buChar char="•"/>
            </a:pPr>
            <a:endParaRPr lang="en-AU" sz="3200" dirty="0"/>
          </a:p>
          <a:p>
            <a:pPr algn="just">
              <a:buFont typeface="Arial" panose="020B0604020202020204" pitchFamily="34" charset="0"/>
              <a:buChar char="•"/>
            </a:pPr>
            <a:r>
              <a:rPr lang="en-AU" sz="3200" b="1" dirty="0"/>
              <a:t> Communicate</a:t>
            </a:r>
            <a:r>
              <a:rPr lang="en-AU" sz="3200" dirty="0"/>
              <a:t> effectively </a:t>
            </a:r>
          </a:p>
          <a:p>
            <a:pPr algn="just">
              <a:buFont typeface="Arial" panose="020B0604020202020204" pitchFamily="34" charset="0"/>
              <a:buChar char="•"/>
            </a:pPr>
            <a:r>
              <a:rPr lang="en-AU" sz="3200" dirty="0"/>
              <a:t> Being able to </a:t>
            </a:r>
            <a:r>
              <a:rPr lang="en-AU" sz="3200" b="1" dirty="0"/>
              <a:t>express</a:t>
            </a:r>
            <a:r>
              <a:rPr lang="en-AU" sz="3200" dirty="0"/>
              <a:t> </a:t>
            </a:r>
            <a:r>
              <a:rPr lang="en-AU" sz="3200" b="1" dirty="0"/>
              <a:t>feelings </a:t>
            </a:r>
            <a:r>
              <a:rPr lang="en-AU" sz="3200" dirty="0"/>
              <a:t>and label them </a:t>
            </a:r>
          </a:p>
          <a:p>
            <a:pPr algn="just">
              <a:buFont typeface="Arial" panose="020B0604020202020204" pitchFamily="34" charset="0"/>
              <a:buChar char="•"/>
            </a:pPr>
            <a:r>
              <a:rPr lang="en-AU" sz="3200" dirty="0"/>
              <a:t> </a:t>
            </a:r>
            <a:r>
              <a:rPr lang="en-AU" sz="3200" b="1" dirty="0"/>
              <a:t>Courage</a:t>
            </a:r>
            <a:r>
              <a:rPr lang="en-AU" sz="3200" dirty="0"/>
              <a:t> to have a go, with </a:t>
            </a:r>
            <a:r>
              <a:rPr lang="en-AU" sz="3200" b="1" dirty="0"/>
              <a:t>no guarantee </a:t>
            </a:r>
            <a:r>
              <a:rPr lang="en-AU" sz="3200" dirty="0"/>
              <a:t>of success</a:t>
            </a:r>
          </a:p>
          <a:p>
            <a:pPr algn="just">
              <a:buFont typeface="Arial" panose="020B0604020202020204" pitchFamily="34" charset="0"/>
              <a:buChar char="•"/>
            </a:pPr>
            <a:r>
              <a:rPr lang="en-AU" sz="3200" dirty="0"/>
              <a:t> </a:t>
            </a:r>
            <a:r>
              <a:rPr lang="en-AU" sz="3200" b="1" dirty="0"/>
              <a:t>Courage</a:t>
            </a:r>
            <a:r>
              <a:rPr lang="en-AU" sz="3200" dirty="0"/>
              <a:t> to be </a:t>
            </a:r>
            <a:r>
              <a:rPr lang="en-AU" sz="3200" b="1" dirty="0"/>
              <a:t>imperfect</a:t>
            </a:r>
          </a:p>
          <a:p>
            <a:pPr algn="just">
              <a:buFont typeface="Arial" panose="020B0604020202020204" pitchFamily="34" charset="0"/>
              <a:buChar char="•"/>
            </a:pPr>
            <a:r>
              <a:rPr lang="en-AU" sz="3200" dirty="0"/>
              <a:t> </a:t>
            </a:r>
            <a:r>
              <a:rPr lang="en-AU" sz="3200" b="1" dirty="0"/>
              <a:t>Courage</a:t>
            </a:r>
            <a:r>
              <a:rPr lang="en-AU" sz="3200" dirty="0"/>
              <a:t> to be </a:t>
            </a:r>
            <a:r>
              <a:rPr lang="en-AU" sz="3200" b="1" dirty="0"/>
              <a:t>vulnerable</a:t>
            </a:r>
            <a:r>
              <a:rPr lang="en-AU" sz="3200" dirty="0"/>
              <a:t> when needed</a:t>
            </a:r>
          </a:p>
          <a:p>
            <a:pPr algn="just">
              <a:buFont typeface="Arial" panose="020B0604020202020204" pitchFamily="34" charset="0"/>
              <a:buChar char="•"/>
            </a:pPr>
            <a:r>
              <a:rPr lang="en-AU" sz="3200" dirty="0"/>
              <a:t> </a:t>
            </a:r>
            <a:r>
              <a:rPr lang="en-AU" sz="3200" b="1" dirty="0"/>
              <a:t>Compassion</a:t>
            </a:r>
            <a:r>
              <a:rPr lang="en-AU" sz="3200" dirty="0"/>
              <a:t> to be </a:t>
            </a:r>
            <a:r>
              <a:rPr lang="en-AU" sz="3200" b="1" dirty="0"/>
              <a:t>kind</a:t>
            </a:r>
            <a:r>
              <a:rPr lang="en-AU" sz="3200" dirty="0"/>
              <a:t> and think about others</a:t>
            </a:r>
          </a:p>
          <a:p>
            <a:pPr algn="just">
              <a:buFont typeface="Arial" panose="020B0604020202020204" pitchFamily="34" charset="0"/>
              <a:buChar char="•"/>
            </a:pPr>
            <a:r>
              <a:rPr lang="en-AU" sz="3200"/>
              <a:t> Willingness </a:t>
            </a:r>
            <a:r>
              <a:rPr lang="en-AU" sz="3200" dirty="0"/>
              <a:t>to </a:t>
            </a:r>
            <a:r>
              <a:rPr lang="en-AU" sz="3200" b="1" dirty="0"/>
              <a:t>share</a:t>
            </a:r>
          </a:p>
          <a:p>
            <a:pPr algn="just"/>
            <a:endParaRPr lang="en-AU" sz="3200" dirty="0"/>
          </a:p>
        </p:txBody>
      </p:sp>
    </p:spTree>
    <p:extLst>
      <p:ext uri="{BB962C8B-B14F-4D97-AF65-F5344CB8AC3E}">
        <p14:creationId xmlns:p14="http://schemas.microsoft.com/office/powerpoint/2010/main" val="3227111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C29EE-1D9B-4478-B507-9F843B62D326}"/>
              </a:ext>
            </a:extLst>
          </p:cNvPr>
          <p:cNvSpPr>
            <a:spLocks noGrp="1"/>
          </p:cNvSpPr>
          <p:nvPr>
            <p:ph type="title"/>
          </p:nvPr>
        </p:nvSpPr>
        <p:spPr>
          <a:xfrm>
            <a:off x="1097280" y="286603"/>
            <a:ext cx="10058400" cy="53639"/>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FF59CFCB-4316-4788-92D6-D3185C7126D5}"/>
              </a:ext>
            </a:extLst>
          </p:cNvPr>
          <p:cNvSpPr>
            <a:spLocks noGrp="1"/>
          </p:cNvSpPr>
          <p:nvPr>
            <p:ph idx="1"/>
          </p:nvPr>
        </p:nvSpPr>
        <p:spPr>
          <a:xfrm>
            <a:off x="1097280" y="340242"/>
            <a:ext cx="10058400" cy="5837273"/>
          </a:xfrm>
        </p:spPr>
        <p:txBody>
          <a:bodyPr>
            <a:normAutofit fontScale="92500" lnSpcReduction="20000"/>
          </a:bodyPr>
          <a:lstStyle/>
          <a:p>
            <a:pPr algn="ctr"/>
            <a:r>
              <a:rPr lang="en-AU" sz="5400" i="1" dirty="0"/>
              <a:t>The job of a child is to become an adult</a:t>
            </a:r>
          </a:p>
          <a:p>
            <a:pPr algn="ctr"/>
            <a:endParaRPr lang="en-AU" sz="4000" i="1" dirty="0"/>
          </a:p>
          <a:p>
            <a:pPr algn="ctr"/>
            <a:endParaRPr lang="en-AU" dirty="0"/>
          </a:p>
          <a:p>
            <a:pPr algn="ctr"/>
            <a:r>
              <a:rPr lang="en-AU" sz="4000" dirty="0"/>
              <a:t>The job of </a:t>
            </a:r>
            <a:r>
              <a:rPr lang="en-AU" sz="4000" i="1" dirty="0"/>
              <a:t>school and family</a:t>
            </a:r>
            <a:r>
              <a:rPr lang="en-AU" sz="4000" dirty="0"/>
              <a:t>, working together, is to take a baby from:</a:t>
            </a:r>
          </a:p>
          <a:p>
            <a:pPr algn="ctr"/>
            <a:r>
              <a:rPr lang="en-AU" sz="3600" dirty="0">
                <a:solidFill>
                  <a:schemeClr val="accent6"/>
                </a:solidFill>
              </a:rPr>
              <a:t>Being a </a:t>
            </a:r>
            <a:r>
              <a:rPr lang="en-AU" sz="3600" b="1" dirty="0">
                <a:solidFill>
                  <a:schemeClr val="accent6"/>
                </a:solidFill>
              </a:rPr>
              <a:t>child</a:t>
            </a:r>
            <a:r>
              <a:rPr lang="en-AU" sz="3600" dirty="0">
                <a:solidFill>
                  <a:schemeClr val="accent6"/>
                </a:solidFill>
              </a:rPr>
              <a:t> who is </a:t>
            </a:r>
            <a:r>
              <a:rPr lang="en-AU" sz="3600" b="1" dirty="0">
                <a:solidFill>
                  <a:schemeClr val="accent6"/>
                </a:solidFill>
              </a:rPr>
              <a:t>dependent</a:t>
            </a:r>
          </a:p>
          <a:p>
            <a:pPr algn="ctr"/>
            <a:r>
              <a:rPr lang="en-AU" sz="3600" dirty="0">
                <a:solidFill>
                  <a:srgbClr val="FFC000"/>
                </a:solidFill>
              </a:rPr>
              <a:t>To an </a:t>
            </a:r>
            <a:r>
              <a:rPr lang="en-AU" sz="3600" b="1" dirty="0">
                <a:solidFill>
                  <a:srgbClr val="FFC000"/>
                </a:solidFill>
              </a:rPr>
              <a:t>adolescent</a:t>
            </a:r>
            <a:r>
              <a:rPr lang="en-AU" sz="3600" dirty="0">
                <a:solidFill>
                  <a:srgbClr val="FFC000"/>
                </a:solidFill>
              </a:rPr>
              <a:t> who is </a:t>
            </a:r>
            <a:r>
              <a:rPr lang="en-AU" sz="3600" b="1" dirty="0">
                <a:solidFill>
                  <a:srgbClr val="FFC000"/>
                </a:solidFill>
              </a:rPr>
              <a:t>forming their identity</a:t>
            </a:r>
          </a:p>
          <a:p>
            <a:pPr algn="ctr"/>
            <a:r>
              <a:rPr lang="en-AU" sz="3600" dirty="0">
                <a:solidFill>
                  <a:schemeClr val="accent2"/>
                </a:solidFill>
              </a:rPr>
              <a:t>To become the </a:t>
            </a:r>
            <a:r>
              <a:rPr lang="en-AU" sz="3600" b="1" dirty="0">
                <a:solidFill>
                  <a:schemeClr val="accent2"/>
                </a:solidFill>
              </a:rPr>
              <a:t>fully responsible adult </a:t>
            </a:r>
            <a:r>
              <a:rPr lang="en-AU" sz="3600" dirty="0">
                <a:solidFill>
                  <a:schemeClr val="accent2"/>
                </a:solidFill>
              </a:rPr>
              <a:t>we hoped for them to be</a:t>
            </a:r>
          </a:p>
        </p:txBody>
      </p:sp>
    </p:spTree>
    <p:extLst>
      <p:ext uri="{BB962C8B-B14F-4D97-AF65-F5344CB8AC3E}">
        <p14:creationId xmlns:p14="http://schemas.microsoft.com/office/powerpoint/2010/main" val="888793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27B89-4364-4421-99BB-1A818D5DF95F}"/>
              </a:ext>
            </a:extLst>
          </p:cNvPr>
          <p:cNvSpPr>
            <a:spLocks noGrp="1"/>
          </p:cNvSpPr>
          <p:nvPr>
            <p:ph type="title"/>
          </p:nvPr>
        </p:nvSpPr>
        <p:spPr>
          <a:xfrm>
            <a:off x="959057" y="-1478402"/>
            <a:ext cx="10058400" cy="1450757"/>
          </a:xfrm>
        </p:spPr>
        <p:txBody>
          <a:bodyPr/>
          <a:lstStyle/>
          <a:p>
            <a:endParaRPr lang="en-AU"/>
          </a:p>
        </p:txBody>
      </p:sp>
      <p:sp>
        <p:nvSpPr>
          <p:cNvPr id="3" name="Content Placeholder 2">
            <a:extLst>
              <a:ext uri="{FF2B5EF4-FFF2-40B4-BE49-F238E27FC236}">
                <a16:creationId xmlns:a16="http://schemas.microsoft.com/office/drawing/2014/main" id="{221EAED9-F182-4472-A369-F2BB22706984}"/>
              </a:ext>
            </a:extLst>
          </p:cNvPr>
          <p:cNvSpPr>
            <a:spLocks noGrp="1"/>
          </p:cNvSpPr>
          <p:nvPr>
            <p:ph idx="1"/>
          </p:nvPr>
        </p:nvSpPr>
        <p:spPr>
          <a:xfrm>
            <a:off x="1097280" y="202019"/>
            <a:ext cx="10058400" cy="5667073"/>
          </a:xfrm>
        </p:spPr>
        <p:txBody>
          <a:bodyPr>
            <a:normAutofit/>
          </a:bodyPr>
          <a:lstStyle/>
          <a:p>
            <a:pPr algn="ctr"/>
            <a:r>
              <a:rPr lang="en-AU" sz="4000" dirty="0"/>
              <a:t>So why are </a:t>
            </a:r>
            <a:r>
              <a:rPr lang="en-AU" sz="4000" dirty="0">
                <a:solidFill>
                  <a:schemeClr val="accent2"/>
                </a:solidFill>
                <a:latin typeface="Broadway" panose="04040905080B02020502" pitchFamily="82" charset="0"/>
              </a:rPr>
              <a:t>f</a:t>
            </a:r>
            <a:r>
              <a:rPr lang="en-AU" sz="4000" dirty="0">
                <a:solidFill>
                  <a:srgbClr val="FE0208"/>
                </a:solidFill>
                <a:latin typeface="Broadway" panose="04040905080B02020502" pitchFamily="82" charset="0"/>
              </a:rPr>
              <a:t>r</a:t>
            </a:r>
            <a:r>
              <a:rPr lang="en-AU" sz="4000" dirty="0">
                <a:solidFill>
                  <a:srgbClr val="FFFF00"/>
                </a:solidFill>
                <a:latin typeface="Broadway" panose="04040905080B02020502" pitchFamily="82" charset="0"/>
              </a:rPr>
              <a:t>i</a:t>
            </a:r>
            <a:r>
              <a:rPr lang="en-AU" sz="4000" dirty="0">
                <a:solidFill>
                  <a:srgbClr val="00B0F0"/>
                </a:solidFill>
                <a:latin typeface="Broadway" panose="04040905080B02020502" pitchFamily="82" charset="0"/>
              </a:rPr>
              <a:t>e</a:t>
            </a:r>
            <a:r>
              <a:rPr lang="en-AU" sz="4000" dirty="0">
                <a:solidFill>
                  <a:srgbClr val="7030A0"/>
                </a:solidFill>
                <a:latin typeface="Broadway" panose="04040905080B02020502" pitchFamily="82" charset="0"/>
              </a:rPr>
              <a:t>n</a:t>
            </a:r>
            <a:r>
              <a:rPr lang="en-AU" sz="4000" dirty="0">
                <a:solidFill>
                  <a:schemeClr val="accent2"/>
                </a:solidFill>
                <a:latin typeface="Broadway" panose="04040905080B02020502" pitchFamily="82" charset="0"/>
              </a:rPr>
              <a:t>d</a:t>
            </a:r>
            <a:r>
              <a:rPr lang="en-AU" sz="4000" dirty="0">
                <a:solidFill>
                  <a:srgbClr val="FE0208"/>
                </a:solidFill>
                <a:latin typeface="Broadway" panose="04040905080B02020502" pitchFamily="82" charset="0"/>
              </a:rPr>
              <a:t>s</a:t>
            </a:r>
            <a:r>
              <a:rPr lang="en-AU" sz="4000" dirty="0">
                <a:solidFill>
                  <a:srgbClr val="FFFF00"/>
                </a:solidFill>
                <a:latin typeface="Broadway" panose="04040905080B02020502" pitchFamily="82" charset="0"/>
              </a:rPr>
              <a:t>h</a:t>
            </a:r>
            <a:r>
              <a:rPr lang="en-AU" sz="4000" dirty="0">
                <a:solidFill>
                  <a:srgbClr val="00B0F0"/>
                </a:solidFill>
                <a:latin typeface="Broadway" panose="04040905080B02020502" pitchFamily="82" charset="0"/>
              </a:rPr>
              <a:t>i</a:t>
            </a:r>
            <a:r>
              <a:rPr lang="en-AU" sz="4000" dirty="0">
                <a:solidFill>
                  <a:srgbClr val="7030A0"/>
                </a:solidFill>
                <a:latin typeface="Broadway" panose="04040905080B02020502" pitchFamily="82" charset="0"/>
              </a:rPr>
              <a:t>p</a:t>
            </a:r>
            <a:r>
              <a:rPr lang="en-AU" sz="4000" dirty="0">
                <a:solidFill>
                  <a:schemeClr val="accent2"/>
                </a:solidFill>
                <a:latin typeface="Broadway" panose="04040905080B02020502" pitchFamily="82" charset="0"/>
              </a:rPr>
              <a:t>s</a:t>
            </a:r>
            <a:r>
              <a:rPr lang="en-AU" sz="4000" dirty="0"/>
              <a:t> important?</a:t>
            </a:r>
          </a:p>
          <a:p>
            <a:pPr algn="ctr"/>
            <a:r>
              <a:rPr lang="en-AU" sz="2800" i="1" dirty="0"/>
              <a:t>Most learning takes place within a social context – all kinds of learning:</a:t>
            </a:r>
          </a:p>
          <a:p>
            <a:r>
              <a:rPr lang="en-AU" dirty="0"/>
              <a:t>* Development of </a:t>
            </a:r>
            <a:r>
              <a:rPr lang="en-AU" b="1" dirty="0"/>
              <a:t>self esteem</a:t>
            </a:r>
          </a:p>
          <a:p>
            <a:r>
              <a:rPr lang="en-AU" dirty="0"/>
              <a:t>* Sense of </a:t>
            </a:r>
            <a:r>
              <a:rPr lang="en-AU" b="1" dirty="0"/>
              <a:t>belonging</a:t>
            </a:r>
            <a:r>
              <a:rPr lang="en-AU" dirty="0"/>
              <a:t> </a:t>
            </a:r>
          </a:p>
          <a:p>
            <a:r>
              <a:rPr lang="en-AU" dirty="0"/>
              <a:t>* Having </a:t>
            </a:r>
            <a:r>
              <a:rPr lang="en-AU" b="1" dirty="0"/>
              <a:t>fun</a:t>
            </a:r>
            <a:r>
              <a:rPr lang="en-AU" dirty="0"/>
              <a:t>, and the good body chemicals released by this</a:t>
            </a:r>
          </a:p>
          <a:p>
            <a:r>
              <a:rPr lang="en-AU" dirty="0"/>
              <a:t>* </a:t>
            </a:r>
            <a:r>
              <a:rPr lang="en-AU" b="1" dirty="0"/>
              <a:t>Sharing</a:t>
            </a:r>
            <a:r>
              <a:rPr lang="en-AU" dirty="0"/>
              <a:t> interests</a:t>
            </a:r>
          </a:p>
          <a:p>
            <a:r>
              <a:rPr lang="en-AU" dirty="0"/>
              <a:t>* Building </a:t>
            </a:r>
            <a:r>
              <a:rPr lang="en-AU" b="1" dirty="0"/>
              <a:t>emotional skills </a:t>
            </a:r>
            <a:r>
              <a:rPr lang="en-AU" dirty="0"/>
              <a:t>and awareness</a:t>
            </a:r>
          </a:p>
          <a:p>
            <a:r>
              <a:rPr lang="en-AU" dirty="0"/>
              <a:t>* </a:t>
            </a:r>
            <a:r>
              <a:rPr lang="en-AU" b="1" dirty="0"/>
              <a:t>Sensitivity</a:t>
            </a:r>
            <a:r>
              <a:rPr lang="en-AU" dirty="0"/>
              <a:t> to the thoughts, feelings and wellness of others</a:t>
            </a:r>
          </a:p>
          <a:p>
            <a:r>
              <a:rPr lang="en-AU" dirty="0"/>
              <a:t>* Building </a:t>
            </a:r>
            <a:r>
              <a:rPr lang="en-AU" b="1" dirty="0"/>
              <a:t>resilience</a:t>
            </a:r>
            <a:r>
              <a:rPr lang="en-AU" dirty="0"/>
              <a:t> </a:t>
            </a:r>
          </a:p>
          <a:p>
            <a:r>
              <a:rPr lang="en-AU" dirty="0"/>
              <a:t>* </a:t>
            </a:r>
            <a:r>
              <a:rPr lang="en-AU" b="1" dirty="0"/>
              <a:t>Prevention</a:t>
            </a:r>
            <a:r>
              <a:rPr lang="en-AU" dirty="0"/>
              <a:t> of future mental illness</a:t>
            </a:r>
          </a:p>
        </p:txBody>
      </p:sp>
    </p:spTree>
    <p:extLst>
      <p:ext uri="{BB962C8B-B14F-4D97-AF65-F5344CB8AC3E}">
        <p14:creationId xmlns:p14="http://schemas.microsoft.com/office/powerpoint/2010/main" val="432736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B58BC-04CC-45FC-8CD1-0BEB27C21E8A}"/>
              </a:ext>
            </a:extLst>
          </p:cNvPr>
          <p:cNvSpPr>
            <a:spLocks noGrp="1"/>
          </p:cNvSpPr>
          <p:nvPr>
            <p:ph type="title"/>
          </p:nvPr>
        </p:nvSpPr>
        <p:spPr>
          <a:xfrm flipV="1">
            <a:off x="1097280" y="95694"/>
            <a:ext cx="10058400" cy="190910"/>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699CA715-FE4A-4C89-B89D-4E8CE07E8D16}"/>
              </a:ext>
            </a:extLst>
          </p:cNvPr>
          <p:cNvSpPr>
            <a:spLocks noGrp="1"/>
          </p:cNvSpPr>
          <p:nvPr>
            <p:ph idx="1"/>
          </p:nvPr>
        </p:nvSpPr>
        <p:spPr>
          <a:xfrm>
            <a:off x="1097280" y="286604"/>
            <a:ext cx="10058400" cy="5922809"/>
          </a:xfrm>
        </p:spPr>
        <p:txBody>
          <a:bodyPr>
            <a:normAutofit fontScale="92500" lnSpcReduction="10000"/>
          </a:bodyPr>
          <a:lstStyle/>
          <a:p>
            <a:pPr algn="ctr"/>
            <a:r>
              <a:rPr lang="en-AU" sz="4400" dirty="0"/>
              <a:t>And very importantly:</a:t>
            </a:r>
          </a:p>
          <a:p>
            <a:pPr algn="ctr"/>
            <a:r>
              <a:rPr lang="en-AU" sz="5400" dirty="0">
                <a:solidFill>
                  <a:srgbClr val="FF0000"/>
                </a:solidFill>
              </a:rPr>
              <a:t>Building Life Skills</a:t>
            </a:r>
          </a:p>
          <a:p>
            <a:pPr algn="ctr"/>
            <a:r>
              <a:rPr lang="en-AU" sz="3200" i="1" dirty="0">
                <a:latin typeface="Comic Sans MS" panose="030F0702030302020204" pitchFamily="66" charset="0"/>
              </a:rPr>
              <a:t>Getting along with other people through co-operation</a:t>
            </a:r>
          </a:p>
          <a:p>
            <a:pPr algn="ctr"/>
            <a:r>
              <a:rPr lang="en-AU" sz="3200" dirty="0"/>
              <a:t>Independence</a:t>
            </a:r>
          </a:p>
          <a:p>
            <a:pPr algn="ctr"/>
            <a:r>
              <a:rPr lang="en-AU" sz="3200" i="1" dirty="0">
                <a:latin typeface="Comic Sans MS" panose="030F0702030302020204" pitchFamily="66" charset="0"/>
              </a:rPr>
              <a:t>Sorting out conflict</a:t>
            </a:r>
          </a:p>
          <a:p>
            <a:pPr algn="ctr"/>
            <a:r>
              <a:rPr lang="en-AU" sz="3200" dirty="0"/>
              <a:t>Listening and Problem-solving </a:t>
            </a:r>
          </a:p>
          <a:p>
            <a:pPr algn="ctr"/>
            <a:r>
              <a:rPr lang="en-AU" sz="3200" i="1" dirty="0">
                <a:latin typeface="Comic Sans MS" panose="030F0702030302020204" pitchFamily="66" charset="0"/>
              </a:rPr>
              <a:t>Shielding against social &amp; emotional difficulties later in life</a:t>
            </a:r>
          </a:p>
          <a:p>
            <a:pPr algn="ctr"/>
            <a:r>
              <a:rPr lang="en-AU" sz="3200" dirty="0"/>
              <a:t>[1 in 7 children aged 4-11 have symptoms of an emerging mental illness]</a:t>
            </a:r>
          </a:p>
        </p:txBody>
      </p:sp>
    </p:spTree>
    <p:extLst>
      <p:ext uri="{BB962C8B-B14F-4D97-AF65-F5344CB8AC3E}">
        <p14:creationId xmlns:p14="http://schemas.microsoft.com/office/powerpoint/2010/main" val="172982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05AD6-29D6-47CF-AB6D-87DF4D9F06AA}"/>
              </a:ext>
            </a:extLst>
          </p:cNvPr>
          <p:cNvSpPr>
            <a:spLocks noGrp="1"/>
          </p:cNvSpPr>
          <p:nvPr>
            <p:ph type="title"/>
          </p:nvPr>
        </p:nvSpPr>
        <p:spPr>
          <a:xfrm>
            <a:off x="1097280" y="286604"/>
            <a:ext cx="10058400" cy="606532"/>
          </a:xfrm>
        </p:spPr>
        <p:txBody>
          <a:bodyPr>
            <a:noAutofit/>
          </a:bodyPr>
          <a:lstStyle/>
          <a:p>
            <a:pPr algn="ctr"/>
            <a:r>
              <a:rPr lang="en-AU" sz="4000" u="sng" dirty="0">
                <a:solidFill>
                  <a:srgbClr val="92D050"/>
                </a:solidFill>
                <a:latin typeface="+mn-lt"/>
              </a:rPr>
              <a:t>Home life is important </a:t>
            </a:r>
          </a:p>
        </p:txBody>
      </p:sp>
      <p:sp>
        <p:nvSpPr>
          <p:cNvPr id="3" name="Content Placeholder 2">
            <a:extLst>
              <a:ext uri="{FF2B5EF4-FFF2-40B4-BE49-F238E27FC236}">
                <a16:creationId xmlns:a16="http://schemas.microsoft.com/office/drawing/2014/main" id="{D3372602-34EA-460D-BFB7-77F07C2E3095}"/>
              </a:ext>
            </a:extLst>
          </p:cNvPr>
          <p:cNvSpPr>
            <a:spLocks noGrp="1"/>
          </p:cNvSpPr>
          <p:nvPr>
            <p:ph idx="1"/>
          </p:nvPr>
        </p:nvSpPr>
        <p:spPr>
          <a:xfrm>
            <a:off x="1097280" y="1148317"/>
            <a:ext cx="10058400" cy="4997302"/>
          </a:xfrm>
        </p:spPr>
        <p:txBody>
          <a:bodyPr>
            <a:normAutofit lnSpcReduction="10000"/>
          </a:bodyPr>
          <a:lstStyle/>
          <a:p>
            <a:pPr algn="ctr"/>
            <a:r>
              <a:rPr lang="en-AU" sz="3200" i="1" dirty="0"/>
              <a:t>This is where children </a:t>
            </a:r>
            <a:r>
              <a:rPr lang="en-AU" sz="3200" i="1" u="sng" dirty="0"/>
              <a:t>first learn </a:t>
            </a:r>
            <a:r>
              <a:rPr lang="en-AU" sz="3200" i="1" dirty="0"/>
              <a:t>to</a:t>
            </a:r>
            <a:r>
              <a:rPr lang="en-AU" sz="3200" dirty="0"/>
              <a:t>:</a:t>
            </a:r>
          </a:p>
          <a:p>
            <a:pPr algn="just">
              <a:buFont typeface="Wingdings" panose="05000000000000000000" pitchFamily="2" charset="2"/>
              <a:buChar char="q"/>
            </a:pPr>
            <a:r>
              <a:rPr lang="en-AU" sz="3200" dirty="0"/>
              <a:t> </a:t>
            </a:r>
            <a:r>
              <a:rPr lang="en-AU" sz="2800" dirty="0"/>
              <a:t>Listen and be listened to</a:t>
            </a:r>
          </a:p>
          <a:p>
            <a:pPr algn="just">
              <a:buFont typeface="Wingdings" panose="05000000000000000000" pitchFamily="2" charset="2"/>
              <a:buChar char="q"/>
            </a:pPr>
            <a:r>
              <a:rPr lang="en-AU" sz="2800" dirty="0"/>
              <a:t> Take turns and learn about rules</a:t>
            </a:r>
          </a:p>
          <a:p>
            <a:pPr algn="just">
              <a:buFont typeface="Wingdings" panose="05000000000000000000" pitchFamily="2" charset="2"/>
              <a:buChar char="q"/>
            </a:pPr>
            <a:r>
              <a:rPr lang="en-AU" sz="2800" dirty="0"/>
              <a:t> Talk to problem-solve</a:t>
            </a:r>
          </a:p>
          <a:p>
            <a:pPr algn="just">
              <a:buFont typeface="Wingdings" panose="05000000000000000000" pitchFamily="2" charset="2"/>
              <a:buChar char="q"/>
            </a:pPr>
            <a:r>
              <a:rPr lang="en-AU" sz="2800" dirty="0"/>
              <a:t> Express and label feelings</a:t>
            </a:r>
          </a:p>
          <a:p>
            <a:pPr algn="just">
              <a:buFont typeface="Wingdings" panose="05000000000000000000" pitchFamily="2" charset="2"/>
              <a:buChar char="q"/>
            </a:pPr>
            <a:r>
              <a:rPr lang="en-AU" sz="2800" dirty="0"/>
              <a:t> Handle/manage feelings and big emotions</a:t>
            </a:r>
          </a:p>
          <a:p>
            <a:pPr algn="just">
              <a:buFont typeface="Wingdings" panose="05000000000000000000" pitchFamily="2" charset="2"/>
              <a:buChar char="q"/>
            </a:pPr>
            <a:r>
              <a:rPr lang="en-AU" sz="2800" dirty="0"/>
              <a:t> Understand that being listened to and getting a hug from a significant adult may be all you need to feel OK</a:t>
            </a:r>
          </a:p>
          <a:p>
            <a:pPr algn="just">
              <a:buFont typeface="Wingdings" panose="05000000000000000000" pitchFamily="2" charset="2"/>
              <a:buChar char="q"/>
            </a:pPr>
            <a:r>
              <a:rPr lang="en-AU" sz="2800" dirty="0"/>
              <a:t> Self-soothing</a:t>
            </a:r>
          </a:p>
          <a:p>
            <a:pPr algn="just">
              <a:buFont typeface="Wingdings" panose="05000000000000000000" pitchFamily="2" charset="2"/>
              <a:buChar char="q"/>
            </a:pPr>
            <a:endParaRPr lang="en-AU" sz="3200" dirty="0"/>
          </a:p>
          <a:p>
            <a:pPr algn="just">
              <a:buFont typeface="Wingdings" panose="05000000000000000000" pitchFamily="2" charset="2"/>
              <a:buChar char="q"/>
            </a:pPr>
            <a:endParaRPr lang="en-AU" sz="3200" dirty="0"/>
          </a:p>
        </p:txBody>
      </p:sp>
    </p:spTree>
    <p:extLst>
      <p:ext uri="{BB962C8B-B14F-4D97-AF65-F5344CB8AC3E}">
        <p14:creationId xmlns:p14="http://schemas.microsoft.com/office/powerpoint/2010/main" val="287115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2BD52-426C-4E47-88D2-8096C17D8A5F}"/>
              </a:ext>
            </a:extLst>
          </p:cNvPr>
          <p:cNvSpPr>
            <a:spLocks noGrp="1"/>
          </p:cNvSpPr>
          <p:nvPr>
            <p:ph type="title"/>
          </p:nvPr>
        </p:nvSpPr>
        <p:spPr>
          <a:xfrm>
            <a:off x="1097280" y="286603"/>
            <a:ext cx="10058400" cy="45719"/>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1BDB5FEF-698F-4447-B2D8-A6A76B81EECC}"/>
              </a:ext>
            </a:extLst>
          </p:cNvPr>
          <p:cNvSpPr>
            <a:spLocks noGrp="1"/>
          </p:cNvSpPr>
          <p:nvPr>
            <p:ph idx="1"/>
          </p:nvPr>
        </p:nvSpPr>
        <p:spPr>
          <a:xfrm>
            <a:off x="990955" y="640908"/>
            <a:ext cx="10058400" cy="5525976"/>
          </a:xfrm>
        </p:spPr>
        <p:txBody>
          <a:bodyPr>
            <a:normAutofit/>
          </a:bodyPr>
          <a:lstStyle/>
          <a:p>
            <a:pPr algn="ctr"/>
            <a:r>
              <a:rPr lang="en-AU" sz="5500" dirty="0">
                <a:solidFill>
                  <a:srgbClr val="FE0208"/>
                </a:solidFill>
              </a:rPr>
              <a:t>Helping</a:t>
            </a:r>
            <a:r>
              <a:rPr lang="en-AU" sz="5500" dirty="0"/>
              <a:t> your child to make friends</a:t>
            </a:r>
          </a:p>
          <a:p>
            <a:pPr algn="just"/>
            <a:endParaRPr lang="en-AU" dirty="0"/>
          </a:p>
          <a:p>
            <a:pPr marL="0" indent="0" algn="just">
              <a:buNone/>
            </a:pPr>
            <a:r>
              <a:rPr lang="en-AU" i="1" dirty="0"/>
              <a:t>* Get to know their friends at school</a:t>
            </a:r>
            <a:r>
              <a:rPr lang="en-AU" dirty="0"/>
              <a:t>:</a:t>
            </a:r>
          </a:p>
          <a:p>
            <a:pPr marL="201168" lvl="1" indent="0" algn="just">
              <a:buNone/>
            </a:pPr>
            <a:r>
              <a:rPr lang="en-AU" dirty="0"/>
              <a:t>Importance in your child’s life, personality or influence, families, possibility for invitations and play dates</a:t>
            </a:r>
          </a:p>
          <a:p>
            <a:pPr marL="201168" lvl="1" indent="0" algn="just">
              <a:buNone/>
            </a:pPr>
            <a:r>
              <a:rPr lang="en-AU" dirty="0"/>
              <a:t>Ask your child’s teacher if you aren’t sure and need some guidance on this</a:t>
            </a:r>
          </a:p>
          <a:p>
            <a:pPr marL="0" algn="just">
              <a:buNone/>
            </a:pPr>
            <a:r>
              <a:rPr lang="en-AU" dirty="0"/>
              <a:t>* </a:t>
            </a:r>
            <a:r>
              <a:rPr lang="en-AU" i="1" dirty="0"/>
              <a:t>Help out at school if possible</a:t>
            </a:r>
            <a:r>
              <a:rPr lang="en-AU" dirty="0"/>
              <a:t>: canteen, sports days, in the classroom, craft activities, excursions</a:t>
            </a:r>
            <a:endParaRPr lang="en-AU" i="1" dirty="0"/>
          </a:p>
          <a:p>
            <a:pPr marL="0" algn="just">
              <a:buNone/>
            </a:pPr>
            <a:r>
              <a:rPr lang="en-AU" dirty="0"/>
              <a:t>* </a:t>
            </a:r>
            <a:r>
              <a:rPr lang="en-AU" i="1" dirty="0"/>
              <a:t>If they are less confident</a:t>
            </a:r>
            <a:r>
              <a:rPr lang="en-AU" dirty="0"/>
              <a:t>:</a:t>
            </a:r>
          </a:p>
          <a:p>
            <a:pPr lvl="1" algn="just">
              <a:buFont typeface="Wingdings" panose="05000000000000000000" pitchFamily="2" charset="2"/>
              <a:buChar char="Ø"/>
            </a:pPr>
            <a:r>
              <a:rPr lang="en-AU" dirty="0"/>
              <a:t>   Shorten playdates</a:t>
            </a:r>
          </a:p>
          <a:p>
            <a:pPr marL="544068" lvl="1" indent="-342900" algn="just">
              <a:buFont typeface="Wingdings" panose="05000000000000000000" pitchFamily="2" charset="2"/>
              <a:buChar char="Ø"/>
            </a:pPr>
            <a:r>
              <a:rPr lang="en-AU" dirty="0"/>
              <a:t>Help choose activities they’ll enjoy</a:t>
            </a:r>
          </a:p>
          <a:p>
            <a:pPr marL="544068" lvl="1" indent="-342900" algn="just">
              <a:buFont typeface="Wingdings" panose="05000000000000000000" pitchFamily="2" charset="2"/>
              <a:buChar char="Ø"/>
            </a:pPr>
            <a:r>
              <a:rPr lang="en-AU" dirty="0"/>
              <a:t>Be available to help out in the visit</a:t>
            </a:r>
          </a:p>
          <a:p>
            <a:pPr marL="544068" lvl="1" indent="-342900" algn="just">
              <a:buFont typeface="Wingdings" panose="05000000000000000000" pitchFamily="2" charset="2"/>
              <a:buChar char="Ø"/>
            </a:pPr>
            <a:r>
              <a:rPr lang="en-AU" dirty="0"/>
              <a:t>Give time and space as needed</a:t>
            </a:r>
          </a:p>
          <a:p>
            <a:pPr marL="201168" lvl="1" indent="0" algn="just">
              <a:buNone/>
            </a:pPr>
            <a:endParaRPr lang="en-AU" dirty="0"/>
          </a:p>
        </p:txBody>
      </p:sp>
    </p:spTree>
    <p:extLst>
      <p:ext uri="{BB962C8B-B14F-4D97-AF65-F5344CB8AC3E}">
        <p14:creationId xmlns:p14="http://schemas.microsoft.com/office/powerpoint/2010/main" val="685796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A37D3-3309-4891-8B3D-63C6FB976859}"/>
              </a:ext>
            </a:extLst>
          </p:cNvPr>
          <p:cNvSpPr>
            <a:spLocks noGrp="1"/>
          </p:cNvSpPr>
          <p:nvPr>
            <p:ph type="title"/>
          </p:nvPr>
        </p:nvSpPr>
        <p:spPr>
          <a:xfrm>
            <a:off x="1097280" y="286603"/>
            <a:ext cx="10058400" cy="85537"/>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3B386224-C960-48B4-9313-1755A92B7D9C}"/>
              </a:ext>
            </a:extLst>
          </p:cNvPr>
          <p:cNvSpPr>
            <a:spLocks noGrp="1"/>
          </p:cNvSpPr>
          <p:nvPr>
            <p:ph idx="1"/>
          </p:nvPr>
        </p:nvSpPr>
        <p:spPr>
          <a:xfrm>
            <a:off x="1143000" y="581025"/>
            <a:ext cx="10107930" cy="5289392"/>
          </a:xfrm>
        </p:spPr>
        <p:txBody>
          <a:bodyPr>
            <a:normAutofit/>
          </a:bodyPr>
          <a:lstStyle/>
          <a:p>
            <a:pPr algn="ctr"/>
            <a:r>
              <a:rPr lang="en-AU" sz="8000" dirty="0">
                <a:solidFill>
                  <a:srgbClr val="FF0000"/>
                </a:solidFill>
              </a:rPr>
              <a:t>REMEMBER #1</a:t>
            </a:r>
          </a:p>
          <a:p>
            <a:pPr algn="ctr"/>
            <a:r>
              <a:rPr lang="en-AU" sz="6000" dirty="0">
                <a:solidFill>
                  <a:schemeClr val="tx1"/>
                </a:solidFill>
              </a:rPr>
              <a:t>All kids are different, so some need less friends than others </a:t>
            </a:r>
          </a:p>
          <a:p>
            <a:pPr algn="ctr"/>
            <a:r>
              <a:rPr lang="en-AU" sz="6000" u="sng" dirty="0">
                <a:solidFill>
                  <a:schemeClr val="tx1"/>
                </a:solidFill>
              </a:rPr>
              <a:t>AND</a:t>
            </a:r>
            <a:r>
              <a:rPr lang="en-AU" sz="6000" dirty="0">
                <a:solidFill>
                  <a:schemeClr val="tx1"/>
                </a:solidFill>
              </a:rPr>
              <a:t> will be happy with that</a:t>
            </a:r>
          </a:p>
        </p:txBody>
      </p:sp>
      <p:pic>
        <p:nvPicPr>
          <p:cNvPr id="5" name="Picture 4" descr="A drawing of a cartoon character&#10;&#10;Description automatically generated">
            <a:extLst>
              <a:ext uri="{FF2B5EF4-FFF2-40B4-BE49-F238E27FC236}">
                <a16:creationId xmlns:a16="http://schemas.microsoft.com/office/drawing/2014/main" id="{2F9E2DE6-9F93-4AED-B0B1-16AB49289FE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1632851" y="615393"/>
            <a:ext cx="1172262" cy="1172262"/>
          </a:xfrm>
          <a:prstGeom prst="rect">
            <a:avLst/>
          </a:prstGeom>
        </p:spPr>
      </p:pic>
      <p:pic>
        <p:nvPicPr>
          <p:cNvPr id="7" name="Picture 6" descr="A drawing of a cartoon character&#10;&#10;Description automatically generated">
            <a:extLst>
              <a:ext uri="{FF2B5EF4-FFF2-40B4-BE49-F238E27FC236}">
                <a16:creationId xmlns:a16="http://schemas.microsoft.com/office/drawing/2014/main" id="{92B6A7B5-92AE-46E5-A217-297D93B8F9E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9472612" y="643281"/>
            <a:ext cx="1172262" cy="1172262"/>
          </a:xfrm>
          <a:prstGeom prst="rect">
            <a:avLst/>
          </a:prstGeom>
        </p:spPr>
      </p:pic>
    </p:spTree>
    <p:extLst>
      <p:ext uri="{BB962C8B-B14F-4D97-AF65-F5344CB8AC3E}">
        <p14:creationId xmlns:p14="http://schemas.microsoft.com/office/powerpoint/2010/main" val="713472921"/>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3E3823"/>
      </a:dk2>
      <a:lt2>
        <a:srgbClr val="E8E2E6"/>
      </a:lt2>
      <a:accent1>
        <a:srgbClr val="21B94A"/>
      </a:accent1>
      <a:accent2>
        <a:srgbClr val="2CB814"/>
      </a:accent2>
      <a:accent3>
        <a:srgbClr val="71B01F"/>
      </a:accent3>
      <a:accent4>
        <a:srgbClr val="A3A612"/>
      </a:accent4>
      <a:accent5>
        <a:srgbClr val="D79126"/>
      </a:accent5>
      <a:accent6>
        <a:srgbClr val="D53B17"/>
      </a:accent6>
      <a:hlink>
        <a:srgbClr val="978032"/>
      </a:hlink>
      <a:folHlink>
        <a:srgbClr val="82828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1807</TotalTime>
  <Words>1652</Words>
  <Application>Microsoft Office PowerPoint</Application>
  <PresentationFormat>Widescreen</PresentationFormat>
  <Paragraphs>162</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Broadway</vt:lpstr>
      <vt:lpstr>Calibri</vt:lpstr>
      <vt:lpstr>Calibri Light</vt:lpstr>
      <vt:lpstr>Comic Sans MS</vt:lpstr>
      <vt:lpstr>Ink Free</vt:lpstr>
      <vt:lpstr>Wingdings</vt:lpstr>
      <vt:lpstr>RetrospectVTI</vt:lpstr>
      <vt:lpstr>School Friendships</vt:lpstr>
      <vt:lpstr>PowerPoint Presentation</vt:lpstr>
      <vt:lpstr>PowerPoint Presentation</vt:lpstr>
      <vt:lpstr>PowerPoint Presentation</vt:lpstr>
      <vt:lpstr>PowerPoint Presentation</vt:lpstr>
      <vt:lpstr>PowerPoint Presentation</vt:lpstr>
      <vt:lpstr>Home life is important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Friendships</dc:title>
  <dc:creator>Elaine Roach</dc:creator>
  <cp:lastModifiedBy>Kellie Westcott</cp:lastModifiedBy>
  <cp:revision>83</cp:revision>
  <dcterms:created xsi:type="dcterms:W3CDTF">2019-10-20T23:43:17Z</dcterms:created>
  <dcterms:modified xsi:type="dcterms:W3CDTF">2019-11-12T01:40:11Z</dcterms:modified>
</cp:coreProperties>
</file>